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charts/chart5.xml" ContentType="application/vnd.openxmlformats-officedocument.drawingml.chart+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27.xml" ContentType="application/vnd.openxmlformats-officedocument.presentationml.slide+xml"/>
  <Override PartName="/ppt/charts/chart4.xml" ContentType="application/vnd.openxmlformats-officedocument.drawingml.chart+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charts/chart3.xml" ContentType="application/vnd.openxmlformats-officedocument.drawingml.char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charts/chart9.xml" ContentType="application/vnd.openxmlformats-officedocument.drawingml.chart+xml"/>
  <Override PartName="/ppt/slides/slide25.xml" ContentType="application/vnd.openxmlformats-officedocument.presentationml.slide+xml"/>
  <Override PartName="/ppt/charts/chart2.xml" ContentType="application/vnd.openxmlformats-officedocument.drawingml.chart+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Default Extension="wmf" ContentType="image/x-wmf"/>
  <Override PartName="/ppt/notesSlides/notesSlide4.xml" ContentType="application/vnd.openxmlformats-officedocument.presentationml.notesSlide+xml"/>
  <Override PartName="/ppt/charts/chart8.xml" ContentType="application/vnd.openxmlformats-officedocument.drawingml.chart+xml"/>
  <Override PartName="/ppt/slideLayouts/slideLayout12.xml" ContentType="application/vnd.openxmlformats-officedocument.presentationml.slideLayout+xml"/>
  <Override PartName="/ppt/charts/chart1.xml" ContentType="application/vnd.openxmlformats-officedocument.drawingml.chart+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3.xml" ContentType="application/vnd.openxmlformats-officedocument.presentationml.notesSlide+xml"/>
  <Override PartName="/ppt/charts/chart7.xml" ContentType="application/vnd.openxmlformats-officedocument.drawingml.char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charts/chart6.xml" ContentType="application/vnd.openxmlformats-officedocument.drawingml.chart+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0"/>
  </p:notesMasterIdLst>
  <p:sldIdLst>
    <p:sldId id="256" r:id="rId2"/>
    <p:sldId id="296" r:id="rId3"/>
    <p:sldId id="257" r:id="rId4"/>
    <p:sldId id="297" r:id="rId5"/>
    <p:sldId id="259" r:id="rId6"/>
    <p:sldId id="264" r:id="rId7"/>
    <p:sldId id="298" r:id="rId8"/>
    <p:sldId id="299" r:id="rId9"/>
    <p:sldId id="300" r:id="rId10"/>
    <p:sldId id="269" r:id="rId11"/>
    <p:sldId id="262" r:id="rId12"/>
    <p:sldId id="263" r:id="rId13"/>
    <p:sldId id="270" r:id="rId14"/>
    <p:sldId id="265" r:id="rId15"/>
    <p:sldId id="266" r:id="rId16"/>
    <p:sldId id="267" r:id="rId17"/>
    <p:sldId id="268" r:id="rId18"/>
    <p:sldId id="271" r:id="rId19"/>
    <p:sldId id="302" r:id="rId20"/>
    <p:sldId id="303" r:id="rId21"/>
    <p:sldId id="304" r:id="rId22"/>
    <p:sldId id="306" r:id="rId23"/>
    <p:sldId id="307" r:id="rId24"/>
    <p:sldId id="308" r:id="rId25"/>
    <p:sldId id="310" r:id="rId26"/>
    <p:sldId id="311" r:id="rId27"/>
    <p:sldId id="312" r:id="rId28"/>
    <p:sldId id="313" r:id="rId29"/>
    <p:sldId id="314" r:id="rId30"/>
    <p:sldId id="315" r:id="rId31"/>
    <p:sldId id="292" r:id="rId32"/>
    <p:sldId id="283" r:id="rId33"/>
    <p:sldId id="290" r:id="rId34"/>
    <p:sldId id="291" r:id="rId35"/>
    <p:sldId id="293" r:id="rId36"/>
    <p:sldId id="276" r:id="rId37"/>
    <p:sldId id="316" r:id="rId38"/>
    <p:sldId id="31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797" autoAdjust="0"/>
    <p:restoredTop sz="84108" autoAdjust="0"/>
  </p:normalViewPr>
  <p:slideViewPr>
    <p:cSldViewPr>
      <p:cViewPr varScale="1">
        <p:scale>
          <a:sx n="103" d="100"/>
          <a:sy n="103" d="100"/>
        </p:scale>
        <p:origin x="-120"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pasture.ecn.purdue.edu\craj\Drinet\Measured_SP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asture.ecn.purdue.edu\craj\Drinet\Measured_SPI.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pasture.ecn.purdue.edu\craj\Drinet\Measured_SPI.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Book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pasture.ecn.purdue.edu\craj\Drinet\annua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pasture.ecn.purdue.edu\craj\Drinet\annua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pasture.ecn.purdue.edu\craj\Drinet\annua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pasture.ecn.purdue.edu\craj\Drinet\annual.xlsx"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E:\MODIS_PDSI\weekly_vig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142515440007874"/>
          <c:y val="0.121847526579678"/>
          <c:w val="0.750490594925634"/>
          <c:h val="0.677970253718308"/>
        </c:manualLayout>
      </c:layout>
      <c:scatterChart>
        <c:scatterStyle val="smoothMarker"/>
        <c:ser>
          <c:idx val="0"/>
          <c:order val="0"/>
          <c:tx>
            <c:v>2003 (wet)</c:v>
          </c:tx>
          <c:xVal>
            <c:numRef>
              <c:f>TP!$A$123:$A$146</c:f>
              <c:numCache>
                <c:formatCode>m/d/yyyy</c:formatCode>
                <c:ptCount val="24"/>
                <c:pt idx="0">
                  <c:v>36617.0</c:v>
                </c:pt>
                <c:pt idx="1">
                  <c:v>36624.0</c:v>
                </c:pt>
                <c:pt idx="2">
                  <c:v>36638.0</c:v>
                </c:pt>
                <c:pt idx="3">
                  <c:v>36645.0</c:v>
                </c:pt>
                <c:pt idx="4">
                  <c:v>36652.0</c:v>
                </c:pt>
                <c:pt idx="5">
                  <c:v>36659.0</c:v>
                </c:pt>
                <c:pt idx="6">
                  <c:v>36666.0</c:v>
                </c:pt>
                <c:pt idx="7">
                  <c:v>36673.0</c:v>
                </c:pt>
                <c:pt idx="8">
                  <c:v>36680.0</c:v>
                </c:pt>
                <c:pt idx="9">
                  <c:v>36687.0</c:v>
                </c:pt>
                <c:pt idx="10">
                  <c:v>36694.0</c:v>
                </c:pt>
                <c:pt idx="11">
                  <c:v>36701.0</c:v>
                </c:pt>
                <c:pt idx="12">
                  <c:v>36708.0</c:v>
                </c:pt>
                <c:pt idx="13">
                  <c:v>36715.0</c:v>
                </c:pt>
                <c:pt idx="14">
                  <c:v>36722.0</c:v>
                </c:pt>
                <c:pt idx="15">
                  <c:v>36729.0</c:v>
                </c:pt>
                <c:pt idx="16">
                  <c:v>36736.0</c:v>
                </c:pt>
                <c:pt idx="17">
                  <c:v>36743.0</c:v>
                </c:pt>
                <c:pt idx="18">
                  <c:v>36750.0</c:v>
                </c:pt>
                <c:pt idx="19">
                  <c:v>36757.0</c:v>
                </c:pt>
                <c:pt idx="20">
                  <c:v>36764.0</c:v>
                </c:pt>
                <c:pt idx="21">
                  <c:v>36771.0</c:v>
                </c:pt>
                <c:pt idx="22">
                  <c:v>36778.0</c:v>
                </c:pt>
                <c:pt idx="23">
                  <c:v>36785.0</c:v>
                </c:pt>
              </c:numCache>
            </c:numRef>
          </c:xVal>
          <c:yVal>
            <c:numRef>
              <c:f>TP!$C$123:$C$146</c:f>
              <c:numCache>
                <c:formatCode>General</c:formatCode>
                <c:ptCount val="24"/>
                <c:pt idx="0">
                  <c:v>0.13</c:v>
                </c:pt>
                <c:pt idx="1">
                  <c:v>0.154</c:v>
                </c:pt>
                <c:pt idx="2">
                  <c:v>0.0300000000000001</c:v>
                </c:pt>
                <c:pt idx="3">
                  <c:v>0.081</c:v>
                </c:pt>
                <c:pt idx="4">
                  <c:v>0.326000000000006</c:v>
                </c:pt>
                <c:pt idx="5">
                  <c:v>0.231</c:v>
                </c:pt>
                <c:pt idx="6">
                  <c:v>0.114</c:v>
                </c:pt>
                <c:pt idx="7">
                  <c:v>0.641000000000012</c:v>
                </c:pt>
                <c:pt idx="8">
                  <c:v>0.0650000000000001</c:v>
                </c:pt>
                <c:pt idx="9">
                  <c:v>0.0300000000000001</c:v>
                </c:pt>
                <c:pt idx="10">
                  <c:v>0.071</c:v>
                </c:pt>
                <c:pt idx="11">
                  <c:v>0.122</c:v>
                </c:pt>
                <c:pt idx="12">
                  <c:v>0.0300000000000001</c:v>
                </c:pt>
                <c:pt idx="13">
                  <c:v>0.168</c:v>
                </c:pt>
                <c:pt idx="14">
                  <c:v>0.848000000000001</c:v>
                </c:pt>
                <c:pt idx="15">
                  <c:v>0.223</c:v>
                </c:pt>
                <c:pt idx="16">
                  <c:v>0.243</c:v>
                </c:pt>
                <c:pt idx="17">
                  <c:v>0.228</c:v>
                </c:pt>
                <c:pt idx="18">
                  <c:v>0.139</c:v>
                </c:pt>
                <c:pt idx="19">
                  <c:v>0.162</c:v>
                </c:pt>
                <c:pt idx="20">
                  <c:v>0.218</c:v>
                </c:pt>
                <c:pt idx="21">
                  <c:v>0.304</c:v>
                </c:pt>
                <c:pt idx="22">
                  <c:v>0.251</c:v>
                </c:pt>
                <c:pt idx="23">
                  <c:v>0.0300000000000001</c:v>
                </c:pt>
              </c:numCache>
            </c:numRef>
          </c:yVal>
          <c:smooth val="1"/>
        </c:ser>
        <c:ser>
          <c:idx val="1"/>
          <c:order val="1"/>
          <c:tx>
            <c:v>2005 (dry)</c:v>
          </c:tx>
          <c:spPr>
            <a:ln>
              <a:solidFill>
                <a:srgbClr val="A50021"/>
              </a:solidFill>
            </a:ln>
          </c:spPr>
          <c:marker>
            <c:symbol val="square"/>
            <c:size val="6"/>
            <c:spPr>
              <a:solidFill>
                <a:srgbClr val="C00000"/>
              </a:solidFill>
            </c:spPr>
          </c:marker>
          <c:xVal>
            <c:numRef>
              <c:f>TP!$E$123:$E$142</c:f>
              <c:numCache>
                <c:formatCode>m/d/yyyy</c:formatCode>
                <c:ptCount val="20"/>
                <c:pt idx="0">
                  <c:v>36621.0</c:v>
                </c:pt>
                <c:pt idx="1">
                  <c:v>36628.0</c:v>
                </c:pt>
                <c:pt idx="2">
                  <c:v>36642.0</c:v>
                </c:pt>
                <c:pt idx="3">
                  <c:v>36649.0</c:v>
                </c:pt>
                <c:pt idx="4">
                  <c:v>36656.0</c:v>
                </c:pt>
                <c:pt idx="5">
                  <c:v>36663.0</c:v>
                </c:pt>
                <c:pt idx="6">
                  <c:v>36670.0</c:v>
                </c:pt>
                <c:pt idx="7">
                  <c:v>36677.0</c:v>
                </c:pt>
                <c:pt idx="8">
                  <c:v>36691.0</c:v>
                </c:pt>
                <c:pt idx="9">
                  <c:v>36698.0</c:v>
                </c:pt>
                <c:pt idx="10">
                  <c:v>36705.0</c:v>
                </c:pt>
                <c:pt idx="11">
                  <c:v>36712.0</c:v>
                </c:pt>
                <c:pt idx="12">
                  <c:v>36719.0</c:v>
                </c:pt>
                <c:pt idx="13">
                  <c:v>36726.0</c:v>
                </c:pt>
                <c:pt idx="14">
                  <c:v>36733.0</c:v>
                </c:pt>
                <c:pt idx="15">
                  <c:v>36740.0</c:v>
                </c:pt>
                <c:pt idx="16">
                  <c:v>36754.0</c:v>
                </c:pt>
                <c:pt idx="17">
                  <c:v>36768.0</c:v>
                </c:pt>
                <c:pt idx="18">
                  <c:v>36789.0</c:v>
                </c:pt>
                <c:pt idx="19">
                  <c:v>36796.0</c:v>
                </c:pt>
              </c:numCache>
            </c:numRef>
          </c:xVal>
          <c:yVal>
            <c:numRef>
              <c:f>TP!$G$123:$G$142</c:f>
              <c:numCache>
                <c:formatCode>General</c:formatCode>
                <c:ptCount val="20"/>
                <c:pt idx="0">
                  <c:v>0.123</c:v>
                </c:pt>
                <c:pt idx="1">
                  <c:v>0.0570000000000001</c:v>
                </c:pt>
                <c:pt idx="2">
                  <c:v>0.0250000000000001</c:v>
                </c:pt>
                <c:pt idx="3">
                  <c:v>0.0250000000000001</c:v>
                </c:pt>
                <c:pt idx="4">
                  <c:v>0.097</c:v>
                </c:pt>
                <c:pt idx="5">
                  <c:v>0.0250000000000001</c:v>
                </c:pt>
                <c:pt idx="6">
                  <c:v>0.0250000000000001</c:v>
                </c:pt>
                <c:pt idx="7">
                  <c:v>0.0880000000000005</c:v>
                </c:pt>
                <c:pt idx="8">
                  <c:v>0.246</c:v>
                </c:pt>
                <c:pt idx="9">
                  <c:v>0.117</c:v>
                </c:pt>
                <c:pt idx="10">
                  <c:v>0.156</c:v>
                </c:pt>
                <c:pt idx="11">
                  <c:v>0.087</c:v>
                </c:pt>
                <c:pt idx="12">
                  <c:v>0.106</c:v>
                </c:pt>
                <c:pt idx="13">
                  <c:v>0.223</c:v>
                </c:pt>
                <c:pt idx="14">
                  <c:v>0.104</c:v>
                </c:pt>
                <c:pt idx="15">
                  <c:v>0.112</c:v>
                </c:pt>
                <c:pt idx="16">
                  <c:v>0.0250000000000001</c:v>
                </c:pt>
                <c:pt idx="17">
                  <c:v>0.07</c:v>
                </c:pt>
                <c:pt idx="18">
                  <c:v>0.068</c:v>
                </c:pt>
                <c:pt idx="19">
                  <c:v>0.423</c:v>
                </c:pt>
              </c:numCache>
            </c:numRef>
          </c:yVal>
          <c:smooth val="1"/>
        </c:ser>
        <c:axId val="540458424"/>
        <c:axId val="540090152"/>
      </c:scatterChart>
      <c:valAx>
        <c:axId val="540458424"/>
        <c:scaling>
          <c:orientation val="minMax"/>
          <c:max val="36796.0"/>
          <c:min val="36621.0"/>
        </c:scaling>
        <c:axPos val="b"/>
        <c:numFmt formatCode="[$-409]d\-mmm;@" sourceLinked="0"/>
        <c:majorTickMark val="none"/>
        <c:tickLblPos val="nextTo"/>
        <c:crossAx val="540090152"/>
        <c:crosses val="autoZero"/>
        <c:crossBetween val="midCat"/>
      </c:valAx>
      <c:valAx>
        <c:axId val="540090152"/>
        <c:scaling>
          <c:orientation val="minMax"/>
        </c:scaling>
        <c:axPos val="l"/>
        <c:majorGridlines/>
        <c:title>
          <c:tx>
            <c:rich>
              <a:bodyPr/>
              <a:lstStyle/>
              <a:p>
                <a:pPr>
                  <a:defRPr/>
                </a:pPr>
                <a:r>
                  <a:rPr lang="en-US"/>
                  <a:t>Phosphorus Conc (mg/L)</a:t>
                </a:r>
              </a:p>
            </c:rich>
          </c:tx>
          <c:layout/>
        </c:title>
        <c:numFmt formatCode="General" sourceLinked="1"/>
        <c:majorTickMark val="none"/>
        <c:tickLblPos val="nextTo"/>
        <c:crossAx val="540458424"/>
        <c:crosses val="autoZero"/>
        <c:crossBetween val="midCat"/>
      </c:valAx>
    </c:plotArea>
    <c:legend>
      <c:legendPos val="r"/>
      <c:layout>
        <c:manualLayout>
          <c:xMode val="edge"/>
          <c:yMode val="edge"/>
          <c:x val="0.614157076519299"/>
          <c:y val="0.219465587634879"/>
          <c:w val="0.250765192812437"/>
          <c:h val="0.1299760171488"/>
        </c:manualLayout>
      </c:layout>
    </c:legend>
    <c:plotVisOnly val="1"/>
  </c:chart>
  <c:txPr>
    <a:bodyPr/>
    <a:lstStyle/>
    <a:p>
      <a:pPr>
        <a:defRPr sz="1050">
          <a:latin typeface="Arial" pitchFamily="34" charset="0"/>
          <a:cs typeface="Arial"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14507243355455"/>
          <c:y val="0.180441146779732"/>
          <c:w val="0.755823247136952"/>
          <c:h val="0.690790766538809"/>
        </c:manualLayout>
      </c:layout>
      <c:scatterChart>
        <c:scatterStyle val="smoothMarker"/>
        <c:ser>
          <c:idx val="0"/>
          <c:order val="0"/>
          <c:tx>
            <c:v>2003 (wet)</c:v>
          </c:tx>
          <c:xVal>
            <c:numRef>
              <c:f>'NH3'!$A$128:$A$153</c:f>
              <c:numCache>
                <c:formatCode>m/d/yyyy</c:formatCode>
                <c:ptCount val="26"/>
                <c:pt idx="0">
                  <c:v>36617.0</c:v>
                </c:pt>
                <c:pt idx="1">
                  <c:v>36624.0</c:v>
                </c:pt>
                <c:pt idx="2">
                  <c:v>36631.0</c:v>
                </c:pt>
                <c:pt idx="3">
                  <c:v>36638.0</c:v>
                </c:pt>
                <c:pt idx="4">
                  <c:v>36645.0</c:v>
                </c:pt>
                <c:pt idx="5">
                  <c:v>36652.0</c:v>
                </c:pt>
                <c:pt idx="6">
                  <c:v>36659.0</c:v>
                </c:pt>
                <c:pt idx="7">
                  <c:v>36666.0</c:v>
                </c:pt>
                <c:pt idx="8">
                  <c:v>36673.0</c:v>
                </c:pt>
                <c:pt idx="9">
                  <c:v>36680.0</c:v>
                </c:pt>
                <c:pt idx="10">
                  <c:v>36687.0</c:v>
                </c:pt>
                <c:pt idx="11">
                  <c:v>36694.0</c:v>
                </c:pt>
                <c:pt idx="12">
                  <c:v>36701.0</c:v>
                </c:pt>
                <c:pt idx="13">
                  <c:v>36708.0</c:v>
                </c:pt>
                <c:pt idx="14">
                  <c:v>36715.0</c:v>
                </c:pt>
                <c:pt idx="15">
                  <c:v>36722.0</c:v>
                </c:pt>
                <c:pt idx="16">
                  <c:v>36729.0</c:v>
                </c:pt>
                <c:pt idx="17">
                  <c:v>36736.0</c:v>
                </c:pt>
                <c:pt idx="18">
                  <c:v>36743.0</c:v>
                </c:pt>
                <c:pt idx="19">
                  <c:v>36750.0</c:v>
                </c:pt>
                <c:pt idx="20">
                  <c:v>36757.0</c:v>
                </c:pt>
                <c:pt idx="21">
                  <c:v>36764.0</c:v>
                </c:pt>
                <c:pt idx="22">
                  <c:v>36771.0</c:v>
                </c:pt>
                <c:pt idx="23">
                  <c:v>36778.0</c:v>
                </c:pt>
                <c:pt idx="24">
                  <c:v>36785.0</c:v>
                </c:pt>
                <c:pt idx="25">
                  <c:v>36792.0</c:v>
                </c:pt>
              </c:numCache>
            </c:numRef>
          </c:xVal>
          <c:yVal>
            <c:numRef>
              <c:f>'NH3'!$B$128:$B$153</c:f>
              <c:numCache>
                <c:formatCode>General</c:formatCode>
                <c:ptCount val="26"/>
                <c:pt idx="0">
                  <c:v>0.178</c:v>
                </c:pt>
                <c:pt idx="1">
                  <c:v>0.423</c:v>
                </c:pt>
                <c:pt idx="2">
                  <c:v>0.0527000000000004</c:v>
                </c:pt>
                <c:pt idx="3">
                  <c:v>0.0912</c:v>
                </c:pt>
                <c:pt idx="4">
                  <c:v>0.002</c:v>
                </c:pt>
                <c:pt idx="5">
                  <c:v>0.457</c:v>
                </c:pt>
                <c:pt idx="6">
                  <c:v>0.15</c:v>
                </c:pt>
                <c:pt idx="7">
                  <c:v>0.039</c:v>
                </c:pt>
                <c:pt idx="8">
                  <c:v>0.198</c:v>
                </c:pt>
                <c:pt idx="9">
                  <c:v>0.0268000000000001</c:v>
                </c:pt>
                <c:pt idx="10">
                  <c:v>0.234</c:v>
                </c:pt>
                <c:pt idx="11">
                  <c:v>0.0217</c:v>
                </c:pt>
                <c:pt idx="12">
                  <c:v>0.0458</c:v>
                </c:pt>
                <c:pt idx="13">
                  <c:v>0.0472</c:v>
                </c:pt>
                <c:pt idx="14">
                  <c:v>0.187</c:v>
                </c:pt>
                <c:pt idx="15">
                  <c:v>0.312000000000004</c:v>
                </c:pt>
                <c:pt idx="16">
                  <c:v>0.332000000000006</c:v>
                </c:pt>
                <c:pt idx="17">
                  <c:v>0.0339</c:v>
                </c:pt>
                <c:pt idx="18">
                  <c:v>0.361</c:v>
                </c:pt>
                <c:pt idx="19">
                  <c:v>0.0052</c:v>
                </c:pt>
                <c:pt idx="20">
                  <c:v>0.18</c:v>
                </c:pt>
                <c:pt idx="21">
                  <c:v>0.0374000000000003</c:v>
                </c:pt>
                <c:pt idx="22">
                  <c:v>0.0246</c:v>
                </c:pt>
                <c:pt idx="23">
                  <c:v>0.197</c:v>
                </c:pt>
                <c:pt idx="24">
                  <c:v>0.402</c:v>
                </c:pt>
                <c:pt idx="25">
                  <c:v>0.002</c:v>
                </c:pt>
              </c:numCache>
            </c:numRef>
          </c:yVal>
          <c:smooth val="1"/>
        </c:ser>
        <c:ser>
          <c:idx val="1"/>
          <c:order val="1"/>
          <c:tx>
            <c:v>2005 (dry)</c:v>
          </c:tx>
          <c:spPr>
            <a:ln>
              <a:solidFill>
                <a:srgbClr val="C00000"/>
              </a:solidFill>
            </a:ln>
          </c:spPr>
          <c:marker>
            <c:symbol val="square"/>
            <c:size val="7"/>
            <c:spPr>
              <a:solidFill>
                <a:srgbClr val="C00000"/>
              </a:solidFill>
            </c:spPr>
          </c:marker>
          <c:xVal>
            <c:numRef>
              <c:f>'NH3'!$C$128:$C$147</c:f>
              <c:numCache>
                <c:formatCode>m/d/yyyy</c:formatCode>
                <c:ptCount val="20"/>
                <c:pt idx="0">
                  <c:v>36621.0</c:v>
                </c:pt>
                <c:pt idx="1">
                  <c:v>36628.0</c:v>
                </c:pt>
                <c:pt idx="2">
                  <c:v>36642.0</c:v>
                </c:pt>
                <c:pt idx="3">
                  <c:v>36649.0</c:v>
                </c:pt>
                <c:pt idx="4">
                  <c:v>36656.0</c:v>
                </c:pt>
                <c:pt idx="5">
                  <c:v>36663.0</c:v>
                </c:pt>
                <c:pt idx="6">
                  <c:v>36670.0</c:v>
                </c:pt>
                <c:pt idx="7">
                  <c:v>36677.0</c:v>
                </c:pt>
                <c:pt idx="8">
                  <c:v>36691.0</c:v>
                </c:pt>
                <c:pt idx="9">
                  <c:v>36698.0</c:v>
                </c:pt>
                <c:pt idx="10">
                  <c:v>36705.0</c:v>
                </c:pt>
                <c:pt idx="11">
                  <c:v>36712.0</c:v>
                </c:pt>
                <c:pt idx="12">
                  <c:v>36719.0</c:v>
                </c:pt>
                <c:pt idx="13">
                  <c:v>36726.0</c:v>
                </c:pt>
                <c:pt idx="14">
                  <c:v>36733.0</c:v>
                </c:pt>
                <c:pt idx="15">
                  <c:v>36740.0</c:v>
                </c:pt>
                <c:pt idx="16">
                  <c:v>36754.0</c:v>
                </c:pt>
                <c:pt idx="17">
                  <c:v>36768.0</c:v>
                </c:pt>
                <c:pt idx="18">
                  <c:v>36789.0</c:v>
                </c:pt>
                <c:pt idx="19">
                  <c:v>36796.0</c:v>
                </c:pt>
              </c:numCache>
            </c:numRef>
          </c:xVal>
          <c:yVal>
            <c:numRef>
              <c:f>'NH3'!$D$128:$D$147</c:f>
              <c:numCache>
                <c:formatCode>General</c:formatCode>
                <c:ptCount val="20"/>
                <c:pt idx="0">
                  <c:v>0.046</c:v>
                </c:pt>
                <c:pt idx="1">
                  <c:v>0.02</c:v>
                </c:pt>
                <c:pt idx="2">
                  <c:v>0.0652</c:v>
                </c:pt>
                <c:pt idx="3">
                  <c:v>0.02</c:v>
                </c:pt>
                <c:pt idx="4">
                  <c:v>0.159000000000002</c:v>
                </c:pt>
                <c:pt idx="5">
                  <c:v>0.114</c:v>
                </c:pt>
                <c:pt idx="6">
                  <c:v>0.157</c:v>
                </c:pt>
                <c:pt idx="7">
                  <c:v>0.0709</c:v>
                </c:pt>
                <c:pt idx="8">
                  <c:v>0.219</c:v>
                </c:pt>
                <c:pt idx="9">
                  <c:v>0.0190000000000003</c:v>
                </c:pt>
                <c:pt idx="10">
                  <c:v>0.001</c:v>
                </c:pt>
                <c:pt idx="11">
                  <c:v>0.001</c:v>
                </c:pt>
                <c:pt idx="12">
                  <c:v>0.0426</c:v>
                </c:pt>
                <c:pt idx="13">
                  <c:v>0.228</c:v>
                </c:pt>
                <c:pt idx="14">
                  <c:v>0.0481</c:v>
                </c:pt>
                <c:pt idx="15">
                  <c:v>0.0361</c:v>
                </c:pt>
                <c:pt idx="16">
                  <c:v>0.1</c:v>
                </c:pt>
                <c:pt idx="17">
                  <c:v>0.1</c:v>
                </c:pt>
                <c:pt idx="18">
                  <c:v>0.107</c:v>
                </c:pt>
                <c:pt idx="19">
                  <c:v>0.05</c:v>
                </c:pt>
              </c:numCache>
            </c:numRef>
          </c:yVal>
          <c:smooth val="1"/>
        </c:ser>
        <c:axId val="449618488"/>
        <c:axId val="449636600"/>
      </c:scatterChart>
      <c:valAx>
        <c:axId val="449618488"/>
        <c:scaling>
          <c:orientation val="minMax"/>
          <c:max val="36796.0"/>
          <c:min val="36617.0"/>
        </c:scaling>
        <c:axPos val="b"/>
        <c:numFmt formatCode="[$-409]d\-mmm;@" sourceLinked="0"/>
        <c:majorTickMark val="none"/>
        <c:tickLblPos val="nextTo"/>
        <c:crossAx val="449636600"/>
        <c:crosses val="autoZero"/>
        <c:crossBetween val="midCat"/>
      </c:valAx>
      <c:valAx>
        <c:axId val="449636600"/>
        <c:scaling>
          <c:orientation val="minMax"/>
          <c:min val="0.0"/>
        </c:scaling>
        <c:axPos val="l"/>
        <c:majorGridlines/>
        <c:title>
          <c:tx>
            <c:rich>
              <a:bodyPr/>
              <a:lstStyle/>
              <a:p>
                <a:pPr>
                  <a:defRPr/>
                </a:pPr>
                <a:r>
                  <a:rPr lang="en-US"/>
                  <a:t>Ammonia Conc (mg/L)</a:t>
                </a:r>
              </a:p>
            </c:rich>
          </c:tx>
          <c:layout/>
        </c:title>
        <c:numFmt formatCode="General" sourceLinked="1"/>
        <c:majorTickMark val="none"/>
        <c:tickLblPos val="nextTo"/>
        <c:crossAx val="449618488"/>
        <c:crosses val="autoZero"/>
        <c:crossBetween val="midCat"/>
        <c:majorUnit val="0.1"/>
      </c:valAx>
    </c:plotArea>
    <c:legend>
      <c:legendPos val="r"/>
      <c:layout>
        <c:manualLayout>
          <c:xMode val="edge"/>
          <c:yMode val="edge"/>
          <c:x val="0.606909653871406"/>
          <c:y val="0.206645130897103"/>
          <c:w val="0.239603633530184"/>
          <c:h val="0.142796621576151"/>
        </c:manualLayout>
      </c:layout>
    </c:legend>
    <c:plotVisOnly val="1"/>
  </c:chart>
  <c:txPr>
    <a:bodyPr/>
    <a:lstStyle/>
    <a:p>
      <a:pPr>
        <a:defRPr sz="1050">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089904441589595"/>
          <c:y val="0.0670353473667529"/>
          <c:w val="0.805719416231667"/>
          <c:h val="0.758396087418285"/>
        </c:manualLayout>
      </c:layout>
      <c:scatterChart>
        <c:scatterStyle val="smoothMarker"/>
        <c:ser>
          <c:idx val="0"/>
          <c:order val="0"/>
          <c:tx>
            <c:v>2003 (wet)</c:v>
          </c:tx>
          <c:xVal>
            <c:numRef>
              <c:f>Atrazine!$A$140:$A$164</c:f>
              <c:numCache>
                <c:formatCode>m/d/yyyy</c:formatCode>
                <c:ptCount val="25"/>
                <c:pt idx="0">
                  <c:v>36617.0</c:v>
                </c:pt>
                <c:pt idx="1">
                  <c:v>36624.0</c:v>
                </c:pt>
                <c:pt idx="2">
                  <c:v>36631.0</c:v>
                </c:pt>
                <c:pt idx="3">
                  <c:v>36638.0</c:v>
                </c:pt>
                <c:pt idx="4">
                  <c:v>36645.0</c:v>
                </c:pt>
                <c:pt idx="5">
                  <c:v>36652.0</c:v>
                </c:pt>
                <c:pt idx="6">
                  <c:v>36659.0</c:v>
                </c:pt>
                <c:pt idx="7">
                  <c:v>36666.0</c:v>
                </c:pt>
                <c:pt idx="8">
                  <c:v>36673.0</c:v>
                </c:pt>
                <c:pt idx="9">
                  <c:v>36680.0</c:v>
                </c:pt>
                <c:pt idx="10">
                  <c:v>36687.0</c:v>
                </c:pt>
                <c:pt idx="11">
                  <c:v>36694.0</c:v>
                </c:pt>
                <c:pt idx="12">
                  <c:v>36701.0</c:v>
                </c:pt>
                <c:pt idx="13">
                  <c:v>36708.0</c:v>
                </c:pt>
                <c:pt idx="14">
                  <c:v>36715.0</c:v>
                </c:pt>
                <c:pt idx="15">
                  <c:v>36722.0</c:v>
                </c:pt>
                <c:pt idx="16">
                  <c:v>36729.0</c:v>
                </c:pt>
                <c:pt idx="17">
                  <c:v>36736.0</c:v>
                </c:pt>
                <c:pt idx="18">
                  <c:v>36743.0</c:v>
                </c:pt>
                <c:pt idx="19">
                  <c:v>36750.0</c:v>
                </c:pt>
                <c:pt idx="20">
                  <c:v>36764.0</c:v>
                </c:pt>
                <c:pt idx="21">
                  <c:v>36771.0</c:v>
                </c:pt>
                <c:pt idx="22">
                  <c:v>36778.0</c:v>
                </c:pt>
                <c:pt idx="23">
                  <c:v>36785.0</c:v>
                </c:pt>
                <c:pt idx="24">
                  <c:v>36792.0</c:v>
                </c:pt>
              </c:numCache>
            </c:numRef>
          </c:xVal>
          <c:yVal>
            <c:numRef>
              <c:f>Atrazine!$B$140:$B$164</c:f>
              <c:numCache>
                <c:formatCode>General</c:formatCode>
                <c:ptCount val="25"/>
                <c:pt idx="0">
                  <c:v>0.27</c:v>
                </c:pt>
                <c:pt idx="1">
                  <c:v>0.36</c:v>
                </c:pt>
                <c:pt idx="2">
                  <c:v>0.25</c:v>
                </c:pt>
                <c:pt idx="3">
                  <c:v>0.08</c:v>
                </c:pt>
                <c:pt idx="4">
                  <c:v>0.14</c:v>
                </c:pt>
                <c:pt idx="5">
                  <c:v>5.44</c:v>
                </c:pt>
                <c:pt idx="6">
                  <c:v>4.22</c:v>
                </c:pt>
                <c:pt idx="7">
                  <c:v>1.58</c:v>
                </c:pt>
                <c:pt idx="8">
                  <c:v>1.75</c:v>
                </c:pt>
                <c:pt idx="9">
                  <c:v>0.850000000000001</c:v>
                </c:pt>
                <c:pt idx="10">
                  <c:v>0.630000000000011</c:v>
                </c:pt>
                <c:pt idx="11">
                  <c:v>1.72</c:v>
                </c:pt>
                <c:pt idx="12">
                  <c:v>1.12</c:v>
                </c:pt>
                <c:pt idx="13">
                  <c:v>0.640000000000012</c:v>
                </c:pt>
                <c:pt idx="14">
                  <c:v>3.27</c:v>
                </c:pt>
                <c:pt idx="15">
                  <c:v>1.149999999999977</c:v>
                </c:pt>
                <c:pt idx="16">
                  <c:v>0.720000000000001</c:v>
                </c:pt>
                <c:pt idx="17">
                  <c:v>1.05</c:v>
                </c:pt>
                <c:pt idx="18">
                  <c:v>0.630000000000011</c:v>
                </c:pt>
                <c:pt idx="19">
                  <c:v>0.47</c:v>
                </c:pt>
                <c:pt idx="20">
                  <c:v>0.36</c:v>
                </c:pt>
                <c:pt idx="21">
                  <c:v>0.46</c:v>
                </c:pt>
                <c:pt idx="22">
                  <c:v>0.25</c:v>
                </c:pt>
                <c:pt idx="23">
                  <c:v>0.13</c:v>
                </c:pt>
                <c:pt idx="24">
                  <c:v>0.3</c:v>
                </c:pt>
              </c:numCache>
            </c:numRef>
          </c:yVal>
          <c:smooth val="1"/>
        </c:ser>
        <c:ser>
          <c:idx val="1"/>
          <c:order val="1"/>
          <c:tx>
            <c:v>2005 (dry)</c:v>
          </c:tx>
          <c:spPr>
            <a:ln>
              <a:solidFill>
                <a:srgbClr val="C00000"/>
              </a:solidFill>
            </a:ln>
          </c:spPr>
          <c:marker>
            <c:spPr>
              <a:solidFill>
                <a:srgbClr val="C00000"/>
              </a:solidFill>
            </c:spPr>
          </c:marker>
          <c:xVal>
            <c:numRef>
              <c:f>Atrazine!$C$140:$C$158</c:f>
              <c:numCache>
                <c:formatCode>m/d/yyyy</c:formatCode>
                <c:ptCount val="19"/>
                <c:pt idx="0">
                  <c:v>36621.0</c:v>
                </c:pt>
                <c:pt idx="1">
                  <c:v>36628.0</c:v>
                </c:pt>
                <c:pt idx="2">
                  <c:v>36642.0</c:v>
                </c:pt>
                <c:pt idx="3">
                  <c:v>36649.0</c:v>
                </c:pt>
                <c:pt idx="4">
                  <c:v>36656.0</c:v>
                </c:pt>
                <c:pt idx="5">
                  <c:v>36663.0</c:v>
                </c:pt>
                <c:pt idx="6">
                  <c:v>36677.0</c:v>
                </c:pt>
                <c:pt idx="7">
                  <c:v>36691.0</c:v>
                </c:pt>
                <c:pt idx="8">
                  <c:v>36698.0</c:v>
                </c:pt>
                <c:pt idx="9">
                  <c:v>36705.0</c:v>
                </c:pt>
                <c:pt idx="10">
                  <c:v>36712.0</c:v>
                </c:pt>
                <c:pt idx="11">
                  <c:v>36719.0</c:v>
                </c:pt>
                <c:pt idx="12">
                  <c:v>36726.0</c:v>
                </c:pt>
                <c:pt idx="13">
                  <c:v>36733.0</c:v>
                </c:pt>
                <c:pt idx="14">
                  <c:v>36740.0</c:v>
                </c:pt>
                <c:pt idx="15">
                  <c:v>36754.0</c:v>
                </c:pt>
                <c:pt idx="16">
                  <c:v>36768.0</c:v>
                </c:pt>
                <c:pt idx="17">
                  <c:v>36782.0</c:v>
                </c:pt>
                <c:pt idx="18">
                  <c:v>36789.0</c:v>
                </c:pt>
              </c:numCache>
            </c:numRef>
          </c:xVal>
          <c:yVal>
            <c:numRef>
              <c:f>Atrazine!$D$140:$D$158</c:f>
              <c:numCache>
                <c:formatCode>General</c:formatCode>
                <c:ptCount val="19"/>
                <c:pt idx="0">
                  <c:v>0.023</c:v>
                </c:pt>
                <c:pt idx="1">
                  <c:v>0.023</c:v>
                </c:pt>
                <c:pt idx="2">
                  <c:v>0.19</c:v>
                </c:pt>
                <c:pt idx="3">
                  <c:v>0.1</c:v>
                </c:pt>
                <c:pt idx="4">
                  <c:v>0.19</c:v>
                </c:pt>
                <c:pt idx="5">
                  <c:v>0.760000000000012</c:v>
                </c:pt>
                <c:pt idx="6">
                  <c:v>0.48</c:v>
                </c:pt>
                <c:pt idx="7">
                  <c:v>2.11</c:v>
                </c:pt>
                <c:pt idx="8">
                  <c:v>0.42</c:v>
                </c:pt>
                <c:pt idx="9">
                  <c:v>0.26</c:v>
                </c:pt>
                <c:pt idx="10">
                  <c:v>0.44</c:v>
                </c:pt>
                <c:pt idx="11">
                  <c:v>0.11</c:v>
                </c:pt>
                <c:pt idx="12">
                  <c:v>0.690000000000001</c:v>
                </c:pt>
                <c:pt idx="13">
                  <c:v>0.53</c:v>
                </c:pt>
                <c:pt idx="14">
                  <c:v>0.45</c:v>
                </c:pt>
                <c:pt idx="15">
                  <c:v>0.29</c:v>
                </c:pt>
                <c:pt idx="16">
                  <c:v>0.09</c:v>
                </c:pt>
                <c:pt idx="17">
                  <c:v>0.05</c:v>
                </c:pt>
                <c:pt idx="18">
                  <c:v>0.07</c:v>
                </c:pt>
              </c:numCache>
            </c:numRef>
          </c:yVal>
          <c:smooth val="1"/>
        </c:ser>
        <c:axId val="449046184"/>
        <c:axId val="74418168"/>
      </c:scatterChart>
      <c:valAx>
        <c:axId val="449046184"/>
        <c:scaling>
          <c:orientation val="minMax"/>
          <c:max val="36796.0"/>
          <c:min val="36617.0"/>
        </c:scaling>
        <c:axPos val="b"/>
        <c:numFmt formatCode="[$-409]d\-mmm;@" sourceLinked="0"/>
        <c:majorTickMark val="none"/>
        <c:tickLblPos val="nextTo"/>
        <c:txPr>
          <a:bodyPr rot="0"/>
          <a:lstStyle/>
          <a:p>
            <a:pPr>
              <a:defRPr/>
            </a:pPr>
            <a:endParaRPr lang="en-US"/>
          </a:p>
        </c:txPr>
        <c:crossAx val="74418168"/>
        <c:crosses val="autoZero"/>
        <c:crossBetween val="midCat"/>
      </c:valAx>
      <c:valAx>
        <c:axId val="74418168"/>
        <c:scaling>
          <c:orientation val="minMax"/>
          <c:min val="0.0"/>
        </c:scaling>
        <c:axPos val="l"/>
        <c:majorGridlines/>
        <c:title>
          <c:tx>
            <c:rich>
              <a:bodyPr/>
              <a:lstStyle/>
              <a:p>
                <a:pPr>
                  <a:defRPr/>
                </a:pPr>
                <a:r>
                  <a:rPr lang="en-US"/>
                  <a:t>Atrazine Conc (ppb)</a:t>
                </a:r>
              </a:p>
            </c:rich>
          </c:tx>
          <c:layout/>
        </c:title>
        <c:numFmt formatCode="General" sourceLinked="1"/>
        <c:majorTickMark val="none"/>
        <c:tickLblPos val="nextTo"/>
        <c:crossAx val="449046184"/>
        <c:crosses val="autoZero"/>
        <c:crossBetween val="midCat"/>
      </c:valAx>
    </c:plotArea>
    <c:legend>
      <c:legendPos val="r"/>
      <c:layout>
        <c:manualLayout>
          <c:xMode val="edge"/>
          <c:yMode val="edge"/>
          <c:x val="0.546949879227696"/>
          <c:y val="0.18749392816715"/>
          <c:w val="0.290140568627061"/>
          <c:h val="0.157092594694794"/>
        </c:manualLayout>
      </c:layout>
    </c:legend>
    <c:plotVisOnly val="1"/>
  </c:chart>
  <c:txPr>
    <a:bodyPr/>
    <a:lstStyle/>
    <a:p>
      <a:pPr>
        <a:defRPr sz="1050">
          <a:latin typeface="Arial" pitchFamily="34" charset="0"/>
          <a:cs typeface="Arial"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17191571540059"/>
          <c:y val="0.0639705882352941"/>
          <c:w val="0.734495261586308"/>
          <c:h val="0.756291224973732"/>
        </c:manualLayout>
      </c:layout>
      <c:scatterChart>
        <c:scatterStyle val="smoothMarker"/>
        <c:ser>
          <c:idx val="0"/>
          <c:order val="0"/>
          <c:tx>
            <c:v>2003(wet)</c:v>
          </c:tx>
          <c:spPr>
            <a:ln>
              <a:solidFill>
                <a:schemeClr val="accent1"/>
              </a:solidFill>
            </a:ln>
          </c:spPr>
          <c:xVal>
            <c:numRef>
              <c:f>Sheet1!$A$2:$A$27</c:f>
              <c:numCache>
                <c:formatCode>d\-mmm</c:formatCode>
                <c:ptCount val="26"/>
                <c:pt idx="0">
                  <c:v>40269.0</c:v>
                </c:pt>
                <c:pt idx="1">
                  <c:v>40276.0</c:v>
                </c:pt>
                <c:pt idx="2">
                  <c:v>40283.0</c:v>
                </c:pt>
                <c:pt idx="3">
                  <c:v>40290.0</c:v>
                </c:pt>
                <c:pt idx="4">
                  <c:v>40297.0</c:v>
                </c:pt>
                <c:pt idx="5">
                  <c:v>40304.0</c:v>
                </c:pt>
                <c:pt idx="6">
                  <c:v>40311.0</c:v>
                </c:pt>
                <c:pt idx="7">
                  <c:v>40318.0</c:v>
                </c:pt>
                <c:pt idx="8">
                  <c:v>40325.0</c:v>
                </c:pt>
                <c:pt idx="9">
                  <c:v>40332.0</c:v>
                </c:pt>
                <c:pt idx="10">
                  <c:v>40339.0</c:v>
                </c:pt>
                <c:pt idx="11">
                  <c:v>40346.0</c:v>
                </c:pt>
                <c:pt idx="12">
                  <c:v>40353.0</c:v>
                </c:pt>
                <c:pt idx="13">
                  <c:v>40360.0</c:v>
                </c:pt>
                <c:pt idx="14">
                  <c:v>40367.0</c:v>
                </c:pt>
                <c:pt idx="15">
                  <c:v>40374.0</c:v>
                </c:pt>
                <c:pt idx="16">
                  <c:v>40381.0</c:v>
                </c:pt>
                <c:pt idx="17">
                  <c:v>40388.0</c:v>
                </c:pt>
                <c:pt idx="18">
                  <c:v>40395.0</c:v>
                </c:pt>
                <c:pt idx="19">
                  <c:v>40402.0</c:v>
                </c:pt>
                <c:pt idx="20">
                  <c:v>40409.0</c:v>
                </c:pt>
                <c:pt idx="21">
                  <c:v>40416.0</c:v>
                </c:pt>
                <c:pt idx="22">
                  <c:v>40423.0</c:v>
                </c:pt>
                <c:pt idx="23">
                  <c:v>40430.0</c:v>
                </c:pt>
                <c:pt idx="24">
                  <c:v>40437.0</c:v>
                </c:pt>
                <c:pt idx="25">
                  <c:v>40444.0</c:v>
                </c:pt>
              </c:numCache>
            </c:numRef>
          </c:xVal>
          <c:yVal>
            <c:numRef>
              <c:f>Sheet1!$B$2:$B$27</c:f>
              <c:numCache>
                <c:formatCode>General</c:formatCode>
                <c:ptCount val="26"/>
                <c:pt idx="0">
                  <c:v>310.0</c:v>
                </c:pt>
                <c:pt idx="1">
                  <c:v>640.0</c:v>
                </c:pt>
                <c:pt idx="2">
                  <c:v>0.0</c:v>
                </c:pt>
                <c:pt idx="3">
                  <c:v>100.0</c:v>
                </c:pt>
                <c:pt idx="4">
                  <c:v>100.0</c:v>
                </c:pt>
                <c:pt idx="5">
                  <c:v>4290.0</c:v>
                </c:pt>
                <c:pt idx="6">
                  <c:v>420.0</c:v>
                </c:pt>
                <c:pt idx="7">
                  <c:v>200.0</c:v>
                </c:pt>
                <c:pt idx="8">
                  <c:v>100.0</c:v>
                </c:pt>
                <c:pt idx="9">
                  <c:v>310.0</c:v>
                </c:pt>
                <c:pt idx="10">
                  <c:v>0.0</c:v>
                </c:pt>
                <c:pt idx="11">
                  <c:v>310.0</c:v>
                </c:pt>
                <c:pt idx="12">
                  <c:v>100.0</c:v>
                </c:pt>
                <c:pt idx="13">
                  <c:v>0.0</c:v>
                </c:pt>
                <c:pt idx="14">
                  <c:v>4530.0</c:v>
                </c:pt>
                <c:pt idx="15">
                  <c:v>100.0</c:v>
                </c:pt>
                <c:pt idx="16">
                  <c:v>8850.0</c:v>
                </c:pt>
                <c:pt idx="17">
                  <c:v>5310.0</c:v>
                </c:pt>
                <c:pt idx="18">
                  <c:v>2070.0</c:v>
                </c:pt>
                <c:pt idx="19">
                  <c:v>100.0</c:v>
                </c:pt>
                <c:pt idx="20">
                  <c:v>310.0</c:v>
                </c:pt>
                <c:pt idx="21">
                  <c:v>530.0</c:v>
                </c:pt>
                <c:pt idx="22">
                  <c:v>11840.0</c:v>
                </c:pt>
                <c:pt idx="23">
                  <c:v>420.0</c:v>
                </c:pt>
                <c:pt idx="24">
                  <c:v>420.0</c:v>
                </c:pt>
                <c:pt idx="25">
                  <c:v>9450.0</c:v>
                </c:pt>
              </c:numCache>
            </c:numRef>
          </c:yVal>
          <c:smooth val="1"/>
        </c:ser>
        <c:ser>
          <c:idx val="1"/>
          <c:order val="1"/>
          <c:tx>
            <c:v>2005(dry)</c:v>
          </c:tx>
          <c:spPr>
            <a:ln>
              <a:solidFill>
                <a:srgbClr val="C00000"/>
              </a:solidFill>
            </a:ln>
          </c:spPr>
          <c:marker>
            <c:spPr>
              <a:solidFill>
                <a:srgbClr val="C00000"/>
              </a:solidFill>
            </c:spPr>
          </c:marker>
          <c:xVal>
            <c:numRef>
              <c:f>Sheet1!$A$28:$A$37</c:f>
              <c:numCache>
                <c:formatCode>d\-mmm</c:formatCode>
                <c:ptCount val="10"/>
                <c:pt idx="0">
                  <c:v>40308.0</c:v>
                </c:pt>
                <c:pt idx="1">
                  <c:v>40322.0</c:v>
                </c:pt>
                <c:pt idx="2">
                  <c:v>40343.0</c:v>
                </c:pt>
                <c:pt idx="3">
                  <c:v>40378.0</c:v>
                </c:pt>
                <c:pt idx="4">
                  <c:v>40385.0</c:v>
                </c:pt>
                <c:pt idx="5">
                  <c:v>40406.0</c:v>
                </c:pt>
                <c:pt idx="6">
                  <c:v>40420.0</c:v>
                </c:pt>
                <c:pt idx="7">
                  <c:v>40434.0</c:v>
                </c:pt>
                <c:pt idx="8">
                  <c:v>40441.0</c:v>
                </c:pt>
                <c:pt idx="9">
                  <c:v>40462.0</c:v>
                </c:pt>
              </c:numCache>
            </c:numRef>
          </c:xVal>
          <c:yVal>
            <c:numRef>
              <c:f>Sheet1!$B$28:$B$37</c:f>
              <c:numCache>
                <c:formatCode>General</c:formatCode>
                <c:ptCount val="10"/>
                <c:pt idx="0">
                  <c:v>100.0</c:v>
                </c:pt>
                <c:pt idx="1">
                  <c:v>200.0</c:v>
                </c:pt>
                <c:pt idx="2">
                  <c:v>530.0</c:v>
                </c:pt>
                <c:pt idx="3">
                  <c:v>3840.0</c:v>
                </c:pt>
                <c:pt idx="4">
                  <c:v>310.0</c:v>
                </c:pt>
                <c:pt idx="5">
                  <c:v>100.0</c:v>
                </c:pt>
                <c:pt idx="6">
                  <c:v>1110.0</c:v>
                </c:pt>
                <c:pt idx="7">
                  <c:v>100.0</c:v>
                </c:pt>
                <c:pt idx="8">
                  <c:v>100.0</c:v>
                </c:pt>
                <c:pt idx="9">
                  <c:v>420.0</c:v>
                </c:pt>
              </c:numCache>
            </c:numRef>
          </c:yVal>
          <c:smooth val="1"/>
        </c:ser>
        <c:axId val="449663480"/>
        <c:axId val="449668168"/>
      </c:scatterChart>
      <c:valAx>
        <c:axId val="449663480"/>
        <c:scaling>
          <c:orientation val="minMax"/>
          <c:max val="40479.0"/>
          <c:min val="40269.0"/>
        </c:scaling>
        <c:axPos val="b"/>
        <c:numFmt formatCode="d\-mmm" sourceLinked="1"/>
        <c:tickLblPos val="nextTo"/>
        <c:crossAx val="449668168"/>
        <c:crosses val="autoZero"/>
        <c:crossBetween val="midCat"/>
      </c:valAx>
      <c:valAx>
        <c:axId val="449668168"/>
        <c:scaling>
          <c:orientation val="minMax"/>
          <c:max val="12000.0"/>
          <c:min val="0.0"/>
        </c:scaling>
        <c:axPos val="l"/>
        <c:majorGridlines/>
        <c:title>
          <c:tx>
            <c:rich>
              <a:bodyPr rot="-5400000" vert="horz"/>
              <a:lstStyle/>
              <a:p>
                <a:pPr>
                  <a:defRPr/>
                </a:pPr>
                <a:r>
                  <a:rPr lang="en-US"/>
                  <a:t>E. Coli (CFU/100ml)</a:t>
                </a:r>
              </a:p>
            </c:rich>
          </c:tx>
          <c:layout>
            <c:manualLayout>
              <c:xMode val="edge"/>
              <c:yMode val="edge"/>
              <c:x val="0.02046783625731"/>
              <c:y val="0.171204647213216"/>
            </c:manualLayout>
          </c:layout>
        </c:title>
        <c:numFmt formatCode="General" sourceLinked="1"/>
        <c:tickLblPos val="nextTo"/>
        <c:crossAx val="449663480"/>
        <c:crosses val="autoZero"/>
        <c:crossBetween val="midCat"/>
      </c:valAx>
    </c:plotArea>
    <c:legend>
      <c:legendPos val="r"/>
      <c:layout>
        <c:manualLayout>
          <c:xMode val="edge"/>
          <c:yMode val="edge"/>
          <c:x val="0.256069335083115"/>
          <c:y val="0.106097623213765"/>
          <c:w val="0.274755101176869"/>
          <c:h val="0.167434383202101"/>
        </c:manualLayout>
      </c:layout>
      <c:overlay val="1"/>
    </c:legend>
    <c:plotVisOnly val="1"/>
  </c:chart>
  <c:txPr>
    <a:bodyPr/>
    <a:lstStyle/>
    <a:p>
      <a:pPr>
        <a:defRPr sz="1050">
          <a:latin typeface="Arial" pitchFamily="34" charset="0"/>
          <a:cs typeface="Arial" pitchFamily="34"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Phosphorus</a:t>
            </a:r>
          </a:p>
        </c:rich>
      </c:tx>
      <c:layout/>
    </c:title>
    <c:plotArea>
      <c:layout>
        <c:manualLayout>
          <c:layoutTarget val="inner"/>
          <c:xMode val="edge"/>
          <c:yMode val="edge"/>
          <c:x val="0.16546062992126"/>
          <c:y val="0.167025736366288"/>
          <c:w val="0.797254593175853"/>
          <c:h val="0.66776173811607"/>
        </c:manualLayout>
      </c:layout>
      <c:scatterChart>
        <c:scatterStyle val="lineMarker"/>
        <c:ser>
          <c:idx val="0"/>
          <c:order val="0"/>
          <c:spPr>
            <a:ln w="28575">
              <a:noFill/>
            </a:ln>
          </c:spPr>
          <c:trendline>
            <c:trendlineType val="linear"/>
            <c:dispEq val="1"/>
            <c:trendlineLbl>
              <c:layout>
                <c:manualLayout>
                  <c:x val="0.00120122484689414"/>
                  <c:y val="0.251421332750073"/>
                </c:manualLayout>
              </c:layout>
              <c:numFmt formatCode="General" sourceLinked="0"/>
            </c:trendlineLbl>
          </c:trendline>
          <c:xVal>
            <c:numRef>
              <c:f>Phosphorus!$J$37:$J$144</c:f>
              <c:numCache>
                <c:formatCode>General</c:formatCode>
                <c:ptCount val="108"/>
                <c:pt idx="0">
                  <c:v>0.03</c:v>
                </c:pt>
                <c:pt idx="1">
                  <c:v>-0.59</c:v>
                </c:pt>
                <c:pt idx="2">
                  <c:v>-0.78</c:v>
                </c:pt>
                <c:pt idx="3">
                  <c:v>-1.05</c:v>
                </c:pt>
                <c:pt idx="4">
                  <c:v>-1.690000000000006</c:v>
                </c:pt>
                <c:pt idx="5">
                  <c:v>-1.66</c:v>
                </c:pt>
                <c:pt idx="6">
                  <c:v>-1.48</c:v>
                </c:pt>
                <c:pt idx="7">
                  <c:v>-1.44</c:v>
                </c:pt>
                <c:pt idx="8">
                  <c:v>-1.4</c:v>
                </c:pt>
                <c:pt idx="9">
                  <c:v>-1.159999999999993</c:v>
                </c:pt>
                <c:pt idx="10">
                  <c:v>-1.06</c:v>
                </c:pt>
                <c:pt idx="11">
                  <c:v>-0.940000000000001</c:v>
                </c:pt>
                <c:pt idx="12">
                  <c:v>-0.760000000000003</c:v>
                </c:pt>
                <c:pt idx="13">
                  <c:v>-0.55</c:v>
                </c:pt>
                <c:pt idx="14">
                  <c:v>0.25</c:v>
                </c:pt>
                <c:pt idx="15">
                  <c:v>0.28</c:v>
                </c:pt>
                <c:pt idx="16">
                  <c:v>0.36</c:v>
                </c:pt>
                <c:pt idx="17">
                  <c:v>0.24</c:v>
                </c:pt>
                <c:pt idx="18">
                  <c:v>0.09</c:v>
                </c:pt>
                <c:pt idx="19">
                  <c:v>0.04</c:v>
                </c:pt>
                <c:pt idx="20">
                  <c:v>0.01</c:v>
                </c:pt>
                <c:pt idx="21">
                  <c:v>-0.23</c:v>
                </c:pt>
                <c:pt idx="22">
                  <c:v>0.5</c:v>
                </c:pt>
                <c:pt idx="23">
                  <c:v>0.59</c:v>
                </c:pt>
                <c:pt idx="24">
                  <c:v>0.89</c:v>
                </c:pt>
                <c:pt idx="25">
                  <c:v>0.81</c:v>
                </c:pt>
                <c:pt idx="26">
                  <c:v>0.4</c:v>
                </c:pt>
                <c:pt idx="27">
                  <c:v>0.610000000000001</c:v>
                </c:pt>
                <c:pt idx="28">
                  <c:v>0.870000000000003</c:v>
                </c:pt>
                <c:pt idx="29">
                  <c:v>1.139999999999993</c:v>
                </c:pt>
                <c:pt idx="30">
                  <c:v>1.08</c:v>
                </c:pt>
                <c:pt idx="31">
                  <c:v>1.1</c:v>
                </c:pt>
                <c:pt idx="32">
                  <c:v>1.11</c:v>
                </c:pt>
                <c:pt idx="33">
                  <c:v>1.139999999999993</c:v>
                </c:pt>
                <c:pt idx="34">
                  <c:v>0.51</c:v>
                </c:pt>
                <c:pt idx="35">
                  <c:v>0.34</c:v>
                </c:pt>
                <c:pt idx="36">
                  <c:v>-0.18</c:v>
                </c:pt>
                <c:pt idx="37">
                  <c:v>-0.26</c:v>
                </c:pt>
                <c:pt idx="38">
                  <c:v>-0.740000000000003</c:v>
                </c:pt>
                <c:pt idx="39">
                  <c:v>-0.750000000000003</c:v>
                </c:pt>
                <c:pt idx="40">
                  <c:v>-1.159999999999993</c:v>
                </c:pt>
                <c:pt idx="41">
                  <c:v>-0.97</c:v>
                </c:pt>
                <c:pt idx="42">
                  <c:v>-1.01</c:v>
                </c:pt>
                <c:pt idx="43">
                  <c:v>-0.770000000000003</c:v>
                </c:pt>
                <c:pt idx="44">
                  <c:v>-0.59</c:v>
                </c:pt>
                <c:pt idx="45">
                  <c:v>-0.08</c:v>
                </c:pt>
                <c:pt idx="46">
                  <c:v>0.09</c:v>
                </c:pt>
                <c:pt idx="47">
                  <c:v>0.3</c:v>
                </c:pt>
                <c:pt idx="48">
                  <c:v>0.690000000000001</c:v>
                </c:pt>
                <c:pt idx="49">
                  <c:v>0.8</c:v>
                </c:pt>
                <c:pt idx="50">
                  <c:v>0.92</c:v>
                </c:pt>
                <c:pt idx="51">
                  <c:v>0.93</c:v>
                </c:pt>
                <c:pt idx="52">
                  <c:v>0.740000000000003</c:v>
                </c:pt>
                <c:pt idx="53">
                  <c:v>0.54</c:v>
                </c:pt>
                <c:pt idx="54">
                  <c:v>1.05</c:v>
                </c:pt>
                <c:pt idx="55">
                  <c:v>1.01</c:v>
                </c:pt>
                <c:pt idx="56">
                  <c:v>0.92</c:v>
                </c:pt>
                <c:pt idx="57">
                  <c:v>0.54</c:v>
                </c:pt>
                <c:pt idx="58">
                  <c:v>0.46</c:v>
                </c:pt>
                <c:pt idx="59">
                  <c:v>0.41</c:v>
                </c:pt>
                <c:pt idx="60">
                  <c:v>0.35</c:v>
                </c:pt>
                <c:pt idx="61">
                  <c:v>0.89</c:v>
                </c:pt>
                <c:pt idx="62">
                  <c:v>1.31</c:v>
                </c:pt>
                <c:pt idx="63">
                  <c:v>1.12</c:v>
                </c:pt>
                <c:pt idx="64">
                  <c:v>1.159999999999993</c:v>
                </c:pt>
                <c:pt idx="65">
                  <c:v>0.950000000000001</c:v>
                </c:pt>
                <c:pt idx="66">
                  <c:v>0.42</c:v>
                </c:pt>
                <c:pt idx="67">
                  <c:v>0.330000000000002</c:v>
                </c:pt>
                <c:pt idx="68">
                  <c:v>0.29</c:v>
                </c:pt>
                <c:pt idx="69">
                  <c:v>0.29</c:v>
                </c:pt>
                <c:pt idx="70">
                  <c:v>0.310000000000001</c:v>
                </c:pt>
                <c:pt idx="71">
                  <c:v>0.19</c:v>
                </c:pt>
                <c:pt idx="72">
                  <c:v>-0.08</c:v>
                </c:pt>
                <c:pt idx="73">
                  <c:v>-0.390000000000002</c:v>
                </c:pt>
                <c:pt idx="74">
                  <c:v>-0.860000000000001</c:v>
                </c:pt>
                <c:pt idx="75">
                  <c:v>-0.730000000000001</c:v>
                </c:pt>
                <c:pt idx="76">
                  <c:v>-0.700000000000001</c:v>
                </c:pt>
                <c:pt idx="77">
                  <c:v>-0.37</c:v>
                </c:pt>
                <c:pt idx="78">
                  <c:v>-0.310000000000001</c:v>
                </c:pt>
                <c:pt idx="79">
                  <c:v>-0.22</c:v>
                </c:pt>
                <c:pt idx="80">
                  <c:v>-0.2</c:v>
                </c:pt>
                <c:pt idx="81">
                  <c:v>-0.2</c:v>
                </c:pt>
                <c:pt idx="82">
                  <c:v>0.14</c:v>
                </c:pt>
                <c:pt idx="83">
                  <c:v>0.37</c:v>
                </c:pt>
                <c:pt idx="84">
                  <c:v>0.770000000000003</c:v>
                </c:pt>
                <c:pt idx="85">
                  <c:v>0.92</c:v>
                </c:pt>
                <c:pt idx="86">
                  <c:v>0.640000000000003</c:v>
                </c:pt>
                <c:pt idx="87">
                  <c:v>0.730000000000001</c:v>
                </c:pt>
                <c:pt idx="88">
                  <c:v>0.98</c:v>
                </c:pt>
                <c:pt idx="89">
                  <c:v>0.8</c:v>
                </c:pt>
                <c:pt idx="90">
                  <c:v>0.760000000000003</c:v>
                </c:pt>
                <c:pt idx="91">
                  <c:v>0.650000000000003</c:v>
                </c:pt>
                <c:pt idx="92">
                  <c:v>0.99</c:v>
                </c:pt>
                <c:pt idx="93">
                  <c:v>1.04</c:v>
                </c:pt>
                <c:pt idx="94">
                  <c:v>0.870000000000003</c:v>
                </c:pt>
                <c:pt idx="95">
                  <c:v>0.79</c:v>
                </c:pt>
                <c:pt idx="96">
                  <c:v>0.860000000000001</c:v>
                </c:pt>
                <c:pt idx="97">
                  <c:v>0.9</c:v>
                </c:pt>
                <c:pt idx="98">
                  <c:v>1.58</c:v>
                </c:pt>
                <c:pt idx="99">
                  <c:v>1.61</c:v>
                </c:pt>
                <c:pt idx="100">
                  <c:v>1.65</c:v>
                </c:pt>
                <c:pt idx="101">
                  <c:v>1.670000000000002</c:v>
                </c:pt>
                <c:pt idx="102">
                  <c:v>1.75</c:v>
                </c:pt>
                <c:pt idx="103">
                  <c:v>1.8</c:v>
                </c:pt>
                <c:pt idx="104">
                  <c:v>1.53</c:v>
                </c:pt>
                <c:pt idx="105">
                  <c:v>1.58</c:v>
                </c:pt>
              </c:numCache>
            </c:numRef>
          </c:xVal>
          <c:yVal>
            <c:numRef>
              <c:f>Phosphorus!$I$37:$I$144</c:f>
              <c:numCache>
                <c:formatCode>General</c:formatCode>
                <c:ptCount val="108"/>
                <c:pt idx="0">
                  <c:v>0.22790836582534</c:v>
                </c:pt>
                <c:pt idx="1">
                  <c:v>0.211921411670517</c:v>
                </c:pt>
                <c:pt idx="2">
                  <c:v>0.212707810288325</c:v>
                </c:pt>
                <c:pt idx="3">
                  <c:v>0.210655933205318</c:v>
                </c:pt>
                <c:pt idx="4">
                  <c:v>0.182459115947539</c:v>
                </c:pt>
                <c:pt idx="5">
                  <c:v>0.180488274547325</c:v>
                </c:pt>
                <c:pt idx="6">
                  <c:v>0.188829365896799</c:v>
                </c:pt>
                <c:pt idx="7">
                  <c:v>0.189462794686693</c:v>
                </c:pt>
                <c:pt idx="8">
                  <c:v>0.192928068072182</c:v>
                </c:pt>
                <c:pt idx="9">
                  <c:v>0.215195557844041</c:v>
                </c:pt>
                <c:pt idx="10">
                  <c:v>0.216989926876238</c:v>
                </c:pt>
                <c:pt idx="11">
                  <c:v>0.216058360908714</c:v>
                </c:pt>
                <c:pt idx="12">
                  <c:v>0.21388880549839</c:v>
                </c:pt>
                <c:pt idx="13">
                  <c:v>0.209387251474897</c:v>
                </c:pt>
                <c:pt idx="14">
                  <c:v>0.202884757801692</c:v>
                </c:pt>
                <c:pt idx="15">
                  <c:v>0.200808696173551</c:v>
                </c:pt>
                <c:pt idx="16">
                  <c:v>0.196448534445733</c:v>
                </c:pt>
                <c:pt idx="17">
                  <c:v>0.192419797654933</c:v>
                </c:pt>
                <c:pt idx="18">
                  <c:v>0.18241093703041</c:v>
                </c:pt>
                <c:pt idx="19">
                  <c:v>0.181093118000947</c:v>
                </c:pt>
                <c:pt idx="20">
                  <c:v>0.179846117710549</c:v>
                </c:pt>
                <c:pt idx="21">
                  <c:v>0.162032042879044</c:v>
                </c:pt>
                <c:pt idx="22">
                  <c:v>0.207547635699018</c:v>
                </c:pt>
                <c:pt idx="23">
                  <c:v>0.207862992528132</c:v>
                </c:pt>
                <c:pt idx="24">
                  <c:v>0.209335877909177</c:v>
                </c:pt>
                <c:pt idx="25">
                  <c:v>0.209572633313619</c:v>
                </c:pt>
                <c:pt idx="26">
                  <c:v>0.209556431122876</c:v>
                </c:pt>
                <c:pt idx="27">
                  <c:v>0.204973370431998</c:v>
                </c:pt>
                <c:pt idx="28">
                  <c:v>0.200772442358847</c:v>
                </c:pt>
                <c:pt idx="29">
                  <c:v>0.20058452666592</c:v>
                </c:pt>
                <c:pt idx="30">
                  <c:v>0.199125719063181</c:v>
                </c:pt>
                <c:pt idx="31">
                  <c:v>0.198928929433949</c:v>
                </c:pt>
                <c:pt idx="32">
                  <c:v>0.197729192038163</c:v>
                </c:pt>
                <c:pt idx="33">
                  <c:v>0.197629087224306</c:v>
                </c:pt>
                <c:pt idx="34">
                  <c:v>0.157878626960988</c:v>
                </c:pt>
                <c:pt idx="35">
                  <c:v>0.154420316288315</c:v>
                </c:pt>
                <c:pt idx="36">
                  <c:v>0.143851148470456</c:v>
                </c:pt>
                <c:pt idx="37">
                  <c:v>0.144062675867139</c:v>
                </c:pt>
                <c:pt idx="38">
                  <c:v>0.142300880731516</c:v>
                </c:pt>
                <c:pt idx="39">
                  <c:v>0.140285636201536</c:v>
                </c:pt>
                <c:pt idx="40">
                  <c:v>0.133252422379998</c:v>
                </c:pt>
                <c:pt idx="41">
                  <c:v>0.1391931577307</c:v>
                </c:pt>
                <c:pt idx="42">
                  <c:v>0.138736359200603</c:v>
                </c:pt>
                <c:pt idx="43">
                  <c:v>0.151744115326214</c:v>
                </c:pt>
                <c:pt idx="44">
                  <c:v>0.161857191152262</c:v>
                </c:pt>
                <c:pt idx="45">
                  <c:v>0.194467198441077</c:v>
                </c:pt>
                <c:pt idx="46">
                  <c:v>0.19536528212763</c:v>
                </c:pt>
                <c:pt idx="47">
                  <c:v>0.195589921220145</c:v>
                </c:pt>
                <c:pt idx="48">
                  <c:v>0.192755655787303</c:v>
                </c:pt>
                <c:pt idx="49">
                  <c:v>0.189627170070886</c:v>
                </c:pt>
                <c:pt idx="50">
                  <c:v>0.18605267457416</c:v>
                </c:pt>
                <c:pt idx="51">
                  <c:v>0.184621252872618</c:v>
                </c:pt>
                <c:pt idx="52">
                  <c:v>0.18719672540783</c:v>
                </c:pt>
                <c:pt idx="53">
                  <c:v>0.186307239044702</c:v>
                </c:pt>
                <c:pt idx="54">
                  <c:v>0.197134712972891</c:v>
                </c:pt>
                <c:pt idx="55">
                  <c:v>0.194912341945604</c:v>
                </c:pt>
                <c:pt idx="56">
                  <c:v>0.190691597326212</c:v>
                </c:pt>
                <c:pt idx="57">
                  <c:v>0.167607006926752</c:v>
                </c:pt>
                <c:pt idx="58">
                  <c:v>0.165548683036668</c:v>
                </c:pt>
                <c:pt idx="59">
                  <c:v>0.165169175306798</c:v>
                </c:pt>
                <c:pt idx="60">
                  <c:v>0.166897744431274</c:v>
                </c:pt>
                <c:pt idx="61">
                  <c:v>0.169883370041238</c:v>
                </c:pt>
                <c:pt idx="62">
                  <c:v>0.167692236820822</c:v>
                </c:pt>
                <c:pt idx="63">
                  <c:v>0.168071065730852</c:v>
                </c:pt>
                <c:pt idx="64">
                  <c:v>0.16737739642166</c:v>
                </c:pt>
                <c:pt idx="65">
                  <c:v>0.164214568570819</c:v>
                </c:pt>
                <c:pt idx="66">
                  <c:v>0.14665261220869</c:v>
                </c:pt>
                <c:pt idx="67">
                  <c:v>0.143807794475143</c:v>
                </c:pt>
                <c:pt idx="68">
                  <c:v>0.143027443010652</c:v>
                </c:pt>
                <c:pt idx="69">
                  <c:v>0.143019442136013</c:v>
                </c:pt>
                <c:pt idx="70">
                  <c:v>0.143063993459969</c:v>
                </c:pt>
                <c:pt idx="71">
                  <c:v>0.140622551668349</c:v>
                </c:pt>
                <c:pt idx="72">
                  <c:v>0.135903975684168</c:v>
                </c:pt>
                <c:pt idx="73">
                  <c:v>0.126226470106497</c:v>
                </c:pt>
                <c:pt idx="74">
                  <c:v>0.120673313543055</c:v>
                </c:pt>
                <c:pt idx="75">
                  <c:v>0.124493484705845</c:v>
                </c:pt>
                <c:pt idx="76">
                  <c:v>0.124761398624985</c:v>
                </c:pt>
                <c:pt idx="77">
                  <c:v>0.133797248254091</c:v>
                </c:pt>
                <c:pt idx="78">
                  <c:v>0.134711283965501</c:v>
                </c:pt>
                <c:pt idx="79">
                  <c:v>0.13857777960703</c:v>
                </c:pt>
                <c:pt idx="80">
                  <c:v>0.139967932372149</c:v>
                </c:pt>
                <c:pt idx="81">
                  <c:v>0.140310231493216</c:v>
                </c:pt>
                <c:pt idx="82">
                  <c:v>0.153483970202967</c:v>
                </c:pt>
                <c:pt idx="83">
                  <c:v>0.1580581755199</c:v>
                </c:pt>
                <c:pt idx="84">
                  <c:v>0.165418840043968</c:v>
                </c:pt>
                <c:pt idx="85">
                  <c:v>0.170161656175224</c:v>
                </c:pt>
                <c:pt idx="86">
                  <c:v>0.172731654235858</c:v>
                </c:pt>
                <c:pt idx="87">
                  <c:v>0.171506006565692</c:v>
                </c:pt>
                <c:pt idx="88">
                  <c:v>0.173457272910486</c:v>
                </c:pt>
                <c:pt idx="89">
                  <c:v>0.171688970870134</c:v>
                </c:pt>
                <c:pt idx="90">
                  <c:v>0.171958040911185</c:v>
                </c:pt>
                <c:pt idx="91">
                  <c:v>0.169249843949198</c:v>
                </c:pt>
                <c:pt idx="92">
                  <c:v>0.197546723700621</c:v>
                </c:pt>
                <c:pt idx="93">
                  <c:v>0.198002814160439</c:v>
                </c:pt>
                <c:pt idx="94">
                  <c:v>0.191929941220871</c:v>
                </c:pt>
                <c:pt idx="95">
                  <c:v>0.192390247685289</c:v>
                </c:pt>
                <c:pt idx="96">
                  <c:v>0.196439266138296</c:v>
                </c:pt>
                <c:pt idx="97">
                  <c:v>0.202794205204847</c:v>
                </c:pt>
                <c:pt idx="98">
                  <c:v>0.201927044355247</c:v>
                </c:pt>
                <c:pt idx="99">
                  <c:v>0.203235371370766</c:v>
                </c:pt>
                <c:pt idx="100">
                  <c:v>0.202923324558981</c:v>
                </c:pt>
                <c:pt idx="101">
                  <c:v>0.203329029770487</c:v>
                </c:pt>
                <c:pt idx="102">
                  <c:v>0.203450834061642</c:v>
                </c:pt>
                <c:pt idx="103">
                  <c:v>0.204059814300773</c:v>
                </c:pt>
                <c:pt idx="104">
                  <c:v>0.182623067234017</c:v>
                </c:pt>
                <c:pt idx="105">
                  <c:v>0.183026472517275</c:v>
                </c:pt>
                <c:pt idx="106">
                  <c:v>0.183167324644631</c:v>
                </c:pt>
                <c:pt idx="107">
                  <c:v>0.181378272852533</c:v>
                </c:pt>
              </c:numCache>
            </c:numRef>
          </c:yVal>
        </c:ser>
        <c:axId val="514220552"/>
        <c:axId val="514048872"/>
      </c:scatterChart>
      <c:valAx>
        <c:axId val="514220552"/>
        <c:scaling>
          <c:orientation val="minMax"/>
        </c:scaling>
        <c:axPos val="b"/>
        <c:title>
          <c:tx>
            <c:rich>
              <a:bodyPr/>
              <a:lstStyle/>
              <a:p>
                <a:pPr>
                  <a:defRPr/>
                </a:pPr>
                <a:r>
                  <a:rPr lang="en-US"/>
                  <a:t>SPI</a:t>
                </a:r>
              </a:p>
            </c:rich>
          </c:tx>
          <c:layout/>
        </c:title>
        <c:numFmt formatCode="General" sourceLinked="1"/>
        <c:majorTickMark val="none"/>
        <c:tickLblPos val="nextTo"/>
        <c:crossAx val="514048872"/>
        <c:crosses val="autoZero"/>
        <c:crossBetween val="midCat"/>
      </c:valAx>
      <c:valAx>
        <c:axId val="514048872"/>
        <c:scaling>
          <c:orientation val="minMax"/>
        </c:scaling>
        <c:axPos val="l"/>
        <c:majorGridlines/>
        <c:title>
          <c:tx>
            <c:rich>
              <a:bodyPr/>
              <a:lstStyle/>
              <a:p>
                <a:pPr>
                  <a:defRPr/>
                </a:pPr>
                <a:r>
                  <a:rPr lang="en-US"/>
                  <a:t>Concentration mg/L</a:t>
                </a:r>
              </a:p>
            </c:rich>
          </c:tx>
          <c:layout/>
        </c:title>
        <c:numFmt formatCode="General" sourceLinked="1"/>
        <c:majorTickMark val="none"/>
        <c:tickLblPos val="nextTo"/>
        <c:crossAx val="514220552"/>
        <c:crossesAt val="-2.0"/>
        <c:crossBetween val="midCat"/>
      </c:valAx>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Phosphorus</a:t>
            </a:r>
          </a:p>
        </c:rich>
      </c:tx>
      <c:layout/>
    </c:title>
    <c:plotArea>
      <c:layout>
        <c:manualLayout>
          <c:layoutTarget val="inner"/>
          <c:xMode val="edge"/>
          <c:yMode val="edge"/>
          <c:x val="0.190238407699038"/>
          <c:y val="0.167025736366288"/>
          <c:w val="0.772476815398078"/>
          <c:h val="0.639983960338292"/>
        </c:manualLayout>
      </c:layout>
      <c:scatterChart>
        <c:scatterStyle val="lineMarker"/>
        <c:ser>
          <c:idx val="0"/>
          <c:order val="0"/>
          <c:spPr>
            <a:ln w="28575">
              <a:noFill/>
            </a:ln>
          </c:spPr>
          <c:trendline>
            <c:trendlineType val="linear"/>
            <c:dispEq val="1"/>
            <c:trendlineLbl>
              <c:layout>
                <c:manualLayout>
                  <c:x val="0.0113103674540682"/>
                  <c:y val="0.344795129775445"/>
                </c:manualLayout>
              </c:layout>
              <c:numFmt formatCode="General" sourceLinked="0"/>
            </c:trendlineLbl>
          </c:trendline>
          <c:xVal>
            <c:numRef>
              <c:f>Phosphorus!$J$37:$J$144</c:f>
              <c:numCache>
                <c:formatCode>General</c:formatCode>
                <c:ptCount val="108"/>
                <c:pt idx="0">
                  <c:v>0.03</c:v>
                </c:pt>
                <c:pt idx="1">
                  <c:v>-0.59</c:v>
                </c:pt>
                <c:pt idx="2">
                  <c:v>-0.78</c:v>
                </c:pt>
                <c:pt idx="3">
                  <c:v>-1.05</c:v>
                </c:pt>
                <c:pt idx="4">
                  <c:v>-1.690000000000006</c:v>
                </c:pt>
                <c:pt idx="5">
                  <c:v>-1.66</c:v>
                </c:pt>
                <c:pt idx="6">
                  <c:v>-1.48</c:v>
                </c:pt>
                <c:pt idx="7">
                  <c:v>-1.44</c:v>
                </c:pt>
                <c:pt idx="8">
                  <c:v>-1.4</c:v>
                </c:pt>
                <c:pt idx="9">
                  <c:v>-1.159999999999993</c:v>
                </c:pt>
                <c:pt idx="10">
                  <c:v>-1.06</c:v>
                </c:pt>
                <c:pt idx="11">
                  <c:v>-0.940000000000001</c:v>
                </c:pt>
                <c:pt idx="12">
                  <c:v>-0.760000000000003</c:v>
                </c:pt>
                <c:pt idx="13">
                  <c:v>-0.55</c:v>
                </c:pt>
                <c:pt idx="14">
                  <c:v>0.25</c:v>
                </c:pt>
                <c:pt idx="15">
                  <c:v>0.28</c:v>
                </c:pt>
                <c:pt idx="16">
                  <c:v>0.36</c:v>
                </c:pt>
                <c:pt idx="17">
                  <c:v>0.24</c:v>
                </c:pt>
                <c:pt idx="18">
                  <c:v>0.09</c:v>
                </c:pt>
                <c:pt idx="19">
                  <c:v>0.04</c:v>
                </c:pt>
                <c:pt idx="20">
                  <c:v>0.01</c:v>
                </c:pt>
                <c:pt idx="21">
                  <c:v>-0.23</c:v>
                </c:pt>
                <c:pt idx="22">
                  <c:v>0.5</c:v>
                </c:pt>
                <c:pt idx="23">
                  <c:v>0.59</c:v>
                </c:pt>
                <c:pt idx="24">
                  <c:v>0.89</c:v>
                </c:pt>
                <c:pt idx="25">
                  <c:v>0.81</c:v>
                </c:pt>
                <c:pt idx="26">
                  <c:v>0.4</c:v>
                </c:pt>
                <c:pt idx="27">
                  <c:v>0.610000000000001</c:v>
                </c:pt>
                <c:pt idx="28">
                  <c:v>0.870000000000003</c:v>
                </c:pt>
                <c:pt idx="29">
                  <c:v>1.139999999999993</c:v>
                </c:pt>
                <c:pt idx="30">
                  <c:v>1.08</c:v>
                </c:pt>
                <c:pt idx="31">
                  <c:v>1.1</c:v>
                </c:pt>
                <c:pt idx="32">
                  <c:v>1.11</c:v>
                </c:pt>
                <c:pt idx="33">
                  <c:v>1.139999999999993</c:v>
                </c:pt>
                <c:pt idx="34">
                  <c:v>0.51</c:v>
                </c:pt>
                <c:pt idx="35">
                  <c:v>0.34</c:v>
                </c:pt>
                <c:pt idx="36">
                  <c:v>-0.18</c:v>
                </c:pt>
                <c:pt idx="37">
                  <c:v>-0.26</c:v>
                </c:pt>
                <c:pt idx="38">
                  <c:v>-0.740000000000003</c:v>
                </c:pt>
                <c:pt idx="39">
                  <c:v>-0.750000000000003</c:v>
                </c:pt>
                <c:pt idx="40">
                  <c:v>-1.159999999999993</c:v>
                </c:pt>
                <c:pt idx="41">
                  <c:v>-0.97</c:v>
                </c:pt>
                <c:pt idx="42">
                  <c:v>-1.01</c:v>
                </c:pt>
                <c:pt idx="43">
                  <c:v>-0.770000000000003</c:v>
                </c:pt>
                <c:pt idx="44">
                  <c:v>-0.59</c:v>
                </c:pt>
                <c:pt idx="45">
                  <c:v>-0.08</c:v>
                </c:pt>
                <c:pt idx="46">
                  <c:v>0.09</c:v>
                </c:pt>
                <c:pt idx="47">
                  <c:v>0.3</c:v>
                </c:pt>
                <c:pt idx="48">
                  <c:v>0.690000000000001</c:v>
                </c:pt>
                <c:pt idx="49">
                  <c:v>0.8</c:v>
                </c:pt>
                <c:pt idx="50">
                  <c:v>0.92</c:v>
                </c:pt>
                <c:pt idx="51">
                  <c:v>0.93</c:v>
                </c:pt>
                <c:pt idx="52">
                  <c:v>0.740000000000003</c:v>
                </c:pt>
                <c:pt idx="53">
                  <c:v>0.54</c:v>
                </c:pt>
                <c:pt idx="54">
                  <c:v>1.05</c:v>
                </c:pt>
                <c:pt idx="55">
                  <c:v>1.01</c:v>
                </c:pt>
                <c:pt idx="56">
                  <c:v>0.92</c:v>
                </c:pt>
                <c:pt idx="57">
                  <c:v>0.54</c:v>
                </c:pt>
                <c:pt idx="58">
                  <c:v>0.46</c:v>
                </c:pt>
                <c:pt idx="59">
                  <c:v>0.41</c:v>
                </c:pt>
                <c:pt idx="60">
                  <c:v>0.35</c:v>
                </c:pt>
                <c:pt idx="61">
                  <c:v>0.89</c:v>
                </c:pt>
                <c:pt idx="62">
                  <c:v>1.31</c:v>
                </c:pt>
                <c:pt idx="63">
                  <c:v>1.12</c:v>
                </c:pt>
                <c:pt idx="64">
                  <c:v>1.159999999999993</c:v>
                </c:pt>
                <c:pt idx="65">
                  <c:v>0.950000000000001</c:v>
                </c:pt>
                <c:pt idx="66">
                  <c:v>0.42</c:v>
                </c:pt>
                <c:pt idx="67">
                  <c:v>0.330000000000002</c:v>
                </c:pt>
                <c:pt idx="68">
                  <c:v>0.29</c:v>
                </c:pt>
                <c:pt idx="69">
                  <c:v>0.29</c:v>
                </c:pt>
                <c:pt idx="70">
                  <c:v>0.310000000000001</c:v>
                </c:pt>
                <c:pt idx="71">
                  <c:v>0.19</c:v>
                </c:pt>
                <c:pt idx="72">
                  <c:v>-0.08</c:v>
                </c:pt>
                <c:pt idx="73">
                  <c:v>-0.390000000000002</c:v>
                </c:pt>
                <c:pt idx="74">
                  <c:v>-0.860000000000001</c:v>
                </c:pt>
                <c:pt idx="75">
                  <c:v>-0.730000000000001</c:v>
                </c:pt>
                <c:pt idx="76">
                  <c:v>-0.700000000000001</c:v>
                </c:pt>
                <c:pt idx="77">
                  <c:v>-0.37</c:v>
                </c:pt>
                <c:pt idx="78">
                  <c:v>-0.310000000000001</c:v>
                </c:pt>
                <c:pt idx="79">
                  <c:v>-0.22</c:v>
                </c:pt>
                <c:pt idx="80">
                  <c:v>-0.2</c:v>
                </c:pt>
                <c:pt idx="81">
                  <c:v>-0.2</c:v>
                </c:pt>
                <c:pt idx="82">
                  <c:v>0.14</c:v>
                </c:pt>
                <c:pt idx="83">
                  <c:v>0.37</c:v>
                </c:pt>
                <c:pt idx="84">
                  <c:v>0.770000000000003</c:v>
                </c:pt>
                <c:pt idx="85">
                  <c:v>0.92</c:v>
                </c:pt>
                <c:pt idx="86">
                  <c:v>0.640000000000003</c:v>
                </c:pt>
                <c:pt idx="87">
                  <c:v>0.730000000000001</c:v>
                </c:pt>
                <c:pt idx="88">
                  <c:v>0.98</c:v>
                </c:pt>
                <c:pt idx="89">
                  <c:v>0.8</c:v>
                </c:pt>
                <c:pt idx="90">
                  <c:v>0.760000000000003</c:v>
                </c:pt>
                <c:pt idx="91">
                  <c:v>0.650000000000003</c:v>
                </c:pt>
                <c:pt idx="92">
                  <c:v>0.99</c:v>
                </c:pt>
                <c:pt idx="93">
                  <c:v>1.04</c:v>
                </c:pt>
                <c:pt idx="94">
                  <c:v>0.870000000000003</c:v>
                </c:pt>
                <c:pt idx="95">
                  <c:v>0.79</c:v>
                </c:pt>
                <c:pt idx="96">
                  <c:v>0.860000000000001</c:v>
                </c:pt>
                <c:pt idx="97">
                  <c:v>0.9</c:v>
                </c:pt>
                <c:pt idx="98">
                  <c:v>1.58</c:v>
                </c:pt>
                <c:pt idx="99">
                  <c:v>1.61</c:v>
                </c:pt>
                <c:pt idx="100">
                  <c:v>1.65</c:v>
                </c:pt>
                <c:pt idx="101">
                  <c:v>1.670000000000002</c:v>
                </c:pt>
                <c:pt idx="102">
                  <c:v>1.75</c:v>
                </c:pt>
                <c:pt idx="103">
                  <c:v>1.8</c:v>
                </c:pt>
                <c:pt idx="104">
                  <c:v>1.53</c:v>
                </c:pt>
                <c:pt idx="105">
                  <c:v>1.58</c:v>
                </c:pt>
              </c:numCache>
            </c:numRef>
          </c:xVal>
          <c:yVal>
            <c:numRef>
              <c:f>Phosphorus!$H$37:$H$144</c:f>
              <c:numCache>
                <c:formatCode>General</c:formatCode>
                <c:ptCount val="108"/>
                <c:pt idx="0">
                  <c:v>51378.48</c:v>
                </c:pt>
                <c:pt idx="1">
                  <c:v>38497.27</c:v>
                </c:pt>
                <c:pt idx="2">
                  <c:v>35900.71</c:v>
                </c:pt>
                <c:pt idx="3">
                  <c:v>31057.14</c:v>
                </c:pt>
                <c:pt idx="4">
                  <c:v>20323.7</c:v>
                </c:pt>
                <c:pt idx="5">
                  <c:v>20665.86</c:v>
                </c:pt>
                <c:pt idx="6">
                  <c:v>23784.39</c:v>
                </c:pt>
                <c:pt idx="7">
                  <c:v>24435.25</c:v>
                </c:pt>
                <c:pt idx="8">
                  <c:v>25726.1299999999</c:v>
                </c:pt>
                <c:pt idx="9">
                  <c:v>32319.25</c:v>
                </c:pt>
                <c:pt idx="10">
                  <c:v>33955.76</c:v>
                </c:pt>
                <c:pt idx="11">
                  <c:v>35491.47</c:v>
                </c:pt>
                <c:pt idx="12">
                  <c:v>37393.1</c:v>
                </c:pt>
                <c:pt idx="13">
                  <c:v>39002.57</c:v>
                </c:pt>
                <c:pt idx="14">
                  <c:v>48645.04</c:v>
                </c:pt>
                <c:pt idx="15">
                  <c:v>48831.15</c:v>
                </c:pt>
                <c:pt idx="16">
                  <c:v>49084.43</c:v>
                </c:pt>
                <c:pt idx="17">
                  <c:v>45860.96000000001</c:v>
                </c:pt>
                <c:pt idx="18">
                  <c:v>41252.09</c:v>
                </c:pt>
                <c:pt idx="19">
                  <c:v>40272.2</c:v>
                </c:pt>
                <c:pt idx="20">
                  <c:v>39551.8</c:v>
                </c:pt>
                <c:pt idx="21">
                  <c:v>33069.66</c:v>
                </c:pt>
                <c:pt idx="22">
                  <c:v>53253.53</c:v>
                </c:pt>
                <c:pt idx="23">
                  <c:v>54794.5</c:v>
                </c:pt>
                <c:pt idx="24">
                  <c:v>60573.72</c:v>
                </c:pt>
                <c:pt idx="25">
                  <c:v>59905.94</c:v>
                </c:pt>
                <c:pt idx="26">
                  <c:v>53615.66</c:v>
                </c:pt>
                <c:pt idx="27">
                  <c:v>56893.73</c:v>
                </c:pt>
                <c:pt idx="28">
                  <c:v>60711.95000000001</c:v>
                </c:pt>
                <c:pt idx="29">
                  <c:v>65959.1</c:v>
                </c:pt>
                <c:pt idx="30">
                  <c:v>63917.02</c:v>
                </c:pt>
                <c:pt idx="31">
                  <c:v>64094.28</c:v>
                </c:pt>
                <c:pt idx="32">
                  <c:v>63342.49</c:v>
                </c:pt>
                <c:pt idx="33">
                  <c:v>63128.62</c:v>
                </c:pt>
                <c:pt idx="34">
                  <c:v>41062.74</c:v>
                </c:pt>
                <c:pt idx="35">
                  <c:v>38128.43</c:v>
                </c:pt>
                <c:pt idx="36">
                  <c:v>30161.49</c:v>
                </c:pt>
                <c:pt idx="37">
                  <c:v>29308.8299999999</c:v>
                </c:pt>
                <c:pt idx="38">
                  <c:v>24481.55</c:v>
                </c:pt>
                <c:pt idx="39">
                  <c:v>23529.75</c:v>
                </c:pt>
                <c:pt idx="40">
                  <c:v>18878.71</c:v>
                </c:pt>
                <c:pt idx="41">
                  <c:v>21607.34</c:v>
                </c:pt>
                <c:pt idx="42">
                  <c:v>21387.7599999999</c:v>
                </c:pt>
                <c:pt idx="43">
                  <c:v>25848.1499999999</c:v>
                </c:pt>
                <c:pt idx="44">
                  <c:v>29781.66</c:v>
                </c:pt>
                <c:pt idx="45">
                  <c:v>42925.23</c:v>
                </c:pt>
                <c:pt idx="46">
                  <c:v>45193.58</c:v>
                </c:pt>
                <c:pt idx="47">
                  <c:v>48161.68</c:v>
                </c:pt>
                <c:pt idx="48">
                  <c:v>53673.69</c:v>
                </c:pt>
                <c:pt idx="49">
                  <c:v>55202.96</c:v>
                </c:pt>
                <c:pt idx="50">
                  <c:v>56836.63</c:v>
                </c:pt>
                <c:pt idx="51">
                  <c:v>57543.48</c:v>
                </c:pt>
                <c:pt idx="52">
                  <c:v>54679.08</c:v>
                </c:pt>
                <c:pt idx="53">
                  <c:v>50709.39</c:v>
                </c:pt>
                <c:pt idx="54">
                  <c:v>62802.86</c:v>
                </c:pt>
                <c:pt idx="55">
                  <c:v>61144.94</c:v>
                </c:pt>
                <c:pt idx="56">
                  <c:v>57904.32</c:v>
                </c:pt>
                <c:pt idx="57">
                  <c:v>44956.87</c:v>
                </c:pt>
                <c:pt idx="58">
                  <c:v>42774.13</c:v>
                </c:pt>
                <c:pt idx="59">
                  <c:v>42056.59</c:v>
                </c:pt>
                <c:pt idx="60">
                  <c:v>41813.19</c:v>
                </c:pt>
                <c:pt idx="61">
                  <c:v>50779.07</c:v>
                </c:pt>
                <c:pt idx="62">
                  <c:v>56981.41</c:v>
                </c:pt>
                <c:pt idx="63">
                  <c:v>54912.69</c:v>
                </c:pt>
                <c:pt idx="64">
                  <c:v>55320.37</c:v>
                </c:pt>
                <c:pt idx="65">
                  <c:v>50327.69</c:v>
                </c:pt>
                <c:pt idx="66">
                  <c:v>37618.04</c:v>
                </c:pt>
                <c:pt idx="67">
                  <c:v>35751.88000000001</c:v>
                </c:pt>
                <c:pt idx="68">
                  <c:v>35064.83</c:v>
                </c:pt>
                <c:pt idx="69">
                  <c:v>34943.2</c:v>
                </c:pt>
                <c:pt idx="70">
                  <c:v>34850.48</c:v>
                </c:pt>
                <c:pt idx="71">
                  <c:v>32970.74</c:v>
                </c:pt>
                <c:pt idx="72">
                  <c:v>29334.09</c:v>
                </c:pt>
                <c:pt idx="73">
                  <c:v>24416.75</c:v>
                </c:pt>
                <c:pt idx="74">
                  <c:v>19696.4</c:v>
                </c:pt>
                <c:pt idx="75">
                  <c:v>20886.7599999999</c:v>
                </c:pt>
                <c:pt idx="76">
                  <c:v>21182.92000000001</c:v>
                </c:pt>
                <c:pt idx="77">
                  <c:v>25989.89</c:v>
                </c:pt>
                <c:pt idx="78">
                  <c:v>26907.35</c:v>
                </c:pt>
                <c:pt idx="79">
                  <c:v>28661.51</c:v>
                </c:pt>
                <c:pt idx="80">
                  <c:v>29303.8</c:v>
                </c:pt>
                <c:pt idx="81">
                  <c:v>29592.76000000001</c:v>
                </c:pt>
                <c:pt idx="82">
                  <c:v>35851.83</c:v>
                </c:pt>
                <c:pt idx="83">
                  <c:v>39594.73</c:v>
                </c:pt>
                <c:pt idx="84">
                  <c:v>46959.68</c:v>
                </c:pt>
                <c:pt idx="85">
                  <c:v>51075.82</c:v>
                </c:pt>
                <c:pt idx="86">
                  <c:v>48503.19</c:v>
                </c:pt>
                <c:pt idx="87">
                  <c:v>50192.84000000001</c:v>
                </c:pt>
                <c:pt idx="88">
                  <c:v>54915.57</c:v>
                </c:pt>
                <c:pt idx="89">
                  <c:v>51033.56</c:v>
                </c:pt>
                <c:pt idx="90">
                  <c:v>50169.47</c:v>
                </c:pt>
                <c:pt idx="91">
                  <c:v>47561.52</c:v>
                </c:pt>
                <c:pt idx="92">
                  <c:v>61612.74</c:v>
                </c:pt>
                <c:pt idx="93">
                  <c:v>62094.09</c:v>
                </c:pt>
                <c:pt idx="94">
                  <c:v>56187.47</c:v>
                </c:pt>
                <c:pt idx="95">
                  <c:v>54948.73</c:v>
                </c:pt>
                <c:pt idx="96">
                  <c:v>57535.93</c:v>
                </c:pt>
                <c:pt idx="97">
                  <c:v>60862.39</c:v>
                </c:pt>
                <c:pt idx="98">
                  <c:v>74795.12000000002</c:v>
                </c:pt>
                <c:pt idx="99">
                  <c:v>78101.02</c:v>
                </c:pt>
                <c:pt idx="100">
                  <c:v>78837.51</c:v>
                </c:pt>
                <c:pt idx="101">
                  <c:v>78903.1</c:v>
                </c:pt>
                <c:pt idx="102">
                  <c:v>79955.34</c:v>
                </c:pt>
                <c:pt idx="103">
                  <c:v>80969.0</c:v>
                </c:pt>
                <c:pt idx="104">
                  <c:v>66187.78</c:v>
                </c:pt>
                <c:pt idx="105">
                  <c:v>66142.78</c:v>
                </c:pt>
                <c:pt idx="106">
                  <c:v>65951.69</c:v>
                </c:pt>
                <c:pt idx="107">
                  <c:v>63189.03</c:v>
                </c:pt>
              </c:numCache>
            </c:numRef>
          </c:yVal>
        </c:ser>
        <c:axId val="514134360"/>
        <c:axId val="514093032"/>
      </c:scatterChart>
      <c:valAx>
        <c:axId val="514134360"/>
        <c:scaling>
          <c:orientation val="minMax"/>
        </c:scaling>
        <c:axPos val="b"/>
        <c:title>
          <c:tx>
            <c:rich>
              <a:bodyPr/>
              <a:lstStyle/>
              <a:p>
                <a:pPr>
                  <a:defRPr/>
                </a:pPr>
                <a:r>
                  <a:rPr lang="en-US"/>
                  <a:t>SPI</a:t>
                </a:r>
              </a:p>
            </c:rich>
          </c:tx>
          <c:layout/>
        </c:title>
        <c:numFmt formatCode="General" sourceLinked="1"/>
        <c:majorTickMark val="none"/>
        <c:tickLblPos val="nextTo"/>
        <c:crossAx val="514093032"/>
        <c:crosses val="autoZero"/>
        <c:crossBetween val="midCat"/>
      </c:valAx>
      <c:valAx>
        <c:axId val="514093032"/>
        <c:scaling>
          <c:orientation val="minMax"/>
        </c:scaling>
        <c:axPos val="l"/>
        <c:majorGridlines/>
        <c:title>
          <c:tx>
            <c:rich>
              <a:bodyPr/>
              <a:lstStyle/>
              <a:p>
                <a:pPr>
                  <a:defRPr/>
                </a:pPr>
                <a:r>
                  <a:rPr lang="en-US"/>
                  <a:t>12 month Load kg</a:t>
                </a:r>
              </a:p>
            </c:rich>
          </c:tx>
          <c:layout/>
        </c:title>
        <c:numFmt formatCode="General" sourceLinked="1"/>
        <c:majorTickMark val="none"/>
        <c:tickLblPos val="nextTo"/>
        <c:crossAx val="514134360"/>
        <c:crossesAt val="-2.0"/>
        <c:crossBetween val="midCat"/>
      </c:valAx>
    </c:plotArea>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dirty="0" smtClean="0"/>
              <a:t>Ammonia</a:t>
            </a:r>
            <a:endParaRPr lang="en-US" dirty="0"/>
          </a:p>
        </c:rich>
      </c:tx>
      <c:layout/>
    </c:title>
    <c:plotArea>
      <c:layout>
        <c:manualLayout>
          <c:layoutTarget val="inner"/>
          <c:xMode val="edge"/>
          <c:yMode val="edge"/>
          <c:x val="0.16546062992126"/>
          <c:y val="0.167025736366288"/>
          <c:w val="0.797254593175853"/>
          <c:h val="0.667761738116069"/>
        </c:manualLayout>
      </c:layout>
      <c:scatterChart>
        <c:scatterStyle val="lineMarker"/>
        <c:ser>
          <c:idx val="0"/>
          <c:order val="0"/>
          <c:spPr>
            <a:ln w="28575">
              <a:noFill/>
            </a:ln>
          </c:spPr>
          <c:trendline>
            <c:trendlineType val="linear"/>
            <c:dispEq val="1"/>
            <c:trendlineLbl>
              <c:layout>
                <c:manualLayout>
                  <c:x val="0.00120122484689414"/>
                  <c:y val="0.182365485564306"/>
                </c:manualLayout>
              </c:layout>
              <c:numFmt formatCode="General" sourceLinked="0"/>
            </c:trendlineLbl>
          </c:trendline>
          <c:xVal>
            <c:numRef>
              <c:f>Amonia!$J$37:$J$144</c:f>
              <c:numCache>
                <c:formatCode>General</c:formatCode>
                <c:ptCount val="108"/>
                <c:pt idx="0">
                  <c:v>0.03</c:v>
                </c:pt>
                <c:pt idx="1">
                  <c:v>-0.59</c:v>
                </c:pt>
                <c:pt idx="2">
                  <c:v>-0.78</c:v>
                </c:pt>
                <c:pt idx="3">
                  <c:v>-1.05</c:v>
                </c:pt>
                <c:pt idx="4">
                  <c:v>-1.690000000000006</c:v>
                </c:pt>
                <c:pt idx="5">
                  <c:v>-1.66</c:v>
                </c:pt>
                <c:pt idx="6">
                  <c:v>-1.48</c:v>
                </c:pt>
                <c:pt idx="7">
                  <c:v>-1.44</c:v>
                </c:pt>
                <c:pt idx="8">
                  <c:v>-1.4</c:v>
                </c:pt>
                <c:pt idx="9">
                  <c:v>-1.159999999999993</c:v>
                </c:pt>
                <c:pt idx="10">
                  <c:v>-1.06</c:v>
                </c:pt>
                <c:pt idx="11">
                  <c:v>-0.940000000000001</c:v>
                </c:pt>
                <c:pt idx="12">
                  <c:v>-0.760000000000003</c:v>
                </c:pt>
                <c:pt idx="13">
                  <c:v>-0.55</c:v>
                </c:pt>
                <c:pt idx="14">
                  <c:v>0.25</c:v>
                </c:pt>
                <c:pt idx="15">
                  <c:v>0.28</c:v>
                </c:pt>
                <c:pt idx="16">
                  <c:v>0.36</c:v>
                </c:pt>
                <c:pt idx="17">
                  <c:v>0.24</c:v>
                </c:pt>
                <c:pt idx="18">
                  <c:v>0.09</c:v>
                </c:pt>
                <c:pt idx="19">
                  <c:v>0.04</c:v>
                </c:pt>
                <c:pt idx="20">
                  <c:v>0.01</c:v>
                </c:pt>
                <c:pt idx="21">
                  <c:v>-0.23</c:v>
                </c:pt>
                <c:pt idx="22">
                  <c:v>0.5</c:v>
                </c:pt>
                <c:pt idx="23">
                  <c:v>0.59</c:v>
                </c:pt>
                <c:pt idx="24">
                  <c:v>0.89</c:v>
                </c:pt>
                <c:pt idx="25">
                  <c:v>0.81</c:v>
                </c:pt>
                <c:pt idx="26">
                  <c:v>0.4</c:v>
                </c:pt>
                <c:pt idx="27">
                  <c:v>0.610000000000001</c:v>
                </c:pt>
                <c:pt idx="28">
                  <c:v>0.870000000000003</c:v>
                </c:pt>
                <c:pt idx="29">
                  <c:v>1.139999999999993</c:v>
                </c:pt>
                <c:pt idx="30">
                  <c:v>1.08</c:v>
                </c:pt>
                <c:pt idx="31">
                  <c:v>1.1</c:v>
                </c:pt>
                <c:pt idx="32">
                  <c:v>1.11</c:v>
                </c:pt>
                <c:pt idx="33">
                  <c:v>1.139999999999993</c:v>
                </c:pt>
                <c:pt idx="34">
                  <c:v>0.51</c:v>
                </c:pt>
                <c:pt idx="35">
                  <c:v>0.34</c:v>
                </c:pt>
                <c:pt idx="36">
                  <c:v>-0.18</c:v>
                </c:pt>
                <c:pt idx="37">
                  <c:v>-0.26</c:v>
                </c:pt>
                <c:pt idx="38">
                  <c:v>-0.740000000000003</c:v>
                </c:pt>
                <c:pt idx="39">
                  <c:v>-0.750000000000003</c:v>
                </c:pt>
                <c:pt idx="40">
                  <c:v>-1.159999999999993</c:v>
                </c:pt>
                <c:pt idx="41">
                  <c:v>-0.97</c:v>
                </c:pt>
                <c:pt idx="42">
                  <c:v>-1.01</c:v>
                </c:pt>
                <c:pt idx="43">
                  <c:v>-0.770000000000003</c:v>
                </c:pt>
                <c:pt idx="44">
                  <c:v>-0.59</c:v>
                </c:pt>
                <c:pt idx="45">
                  <c:v>-0.08</c:v>
                </c:pt>
                <c:pt idx="46">
                  <c:v>0.09</c:v>
                </c:pt>
                <c:pt idx="47">
                  <c:v>0.3</c:v>
                </c:pt>
                <c:pt idx="48">
                  <c:v>0.690000000000001</c:v>
                </c:pt>
                <c:pt idx="49">
                  <c:v>0.8</c:v>
                </c:pt>
                <c:pt idx="50">
                  <c:v>0.92</c:v>
                </c:pt>
                <c:pt idx="51">
                  <c:v>0.93</c:v>
                </c:pt>
                <c:pt idx="52">
                  <c:v>0.740000000000003</c:v>
                </c:pt>
                <c:pt idx="53">
                  <c:v>0.54</c:v>
                </c:pt>
                <c:pt idx="54">
                  <c:v>1.05</c:v>
                </c:pt>
                <c:pt idx="55">
                  <c:v>1.01</c:v>
                </c:pt>
                <c:pt idx="56">
                  <c:v>0.92</c:v>
                </c:pt>
                <c:pt idx="57">
                  <c:v>0.54</c:v>
                </c:pt>
                <c:pt idx="58">
                  <c:v>0.46</c:v>
                </c:pt>
                <c:pt idx="59">
                  <c:v>0.41</c:v>
                </c:pt>
                <c:pt idx="60">
                  <c:v>0.35</c:v>
                </c:pt>
                <c:pt idx="61">
                  <c:v>0.89</c:v>
                </c:pt>
                <c:pt idx="62">
                  <c:v>1.31</c:v>
                </c:pt>
                <c:pt idx="63">
                  <c:v>1.12</c:v>
                </c:pt>
                <c:pt idx="64">
                  <c:v>1.159999999999993</c:v>
                </c:pt>
                <c:pt idx="65">
                  <c:v>0.950000000000001</c:v>
                </c:pt>
                <c:pt idx="66">
                  <c:v>0.42</c:v>
                </c:pt>
                <c:pt idx="67">
                  <c:v>0.330000000000002</c:v>
                </c:pt>
                <c:pt idx="68">
                  <c:v>0.29</c:v>
                </c:pt>
                <c:pt idx="69">
                  <c:v>0.29</c:v>
                </c:pt>
                <c:pt idx="70">
                  <c:v>0.310000000000001</c:v>
                </c:pt>
                <c:pt idx="71">
                  <c:v>0.19</c:v>
                </c:pt>
                <c:pt idx="72">
                  <c:v>-0.08</c:v>
                </c:pt>
                <c:pt idx="73">
                  <c:v>-0.390000000000002</c:v>
                </c:pt>
                <c:pt idx="74">
                  <c:v>-0.860000000000001</c:v>
                </c:pt>
                <c:pt idx="75">
                  <c:v>-0.730000000000001</c:v>
                </c:pt>
                <c:pt idx="76">
                  <c:v>-0.700000000000001</c:v>
                </c:pt>
                <c:pt idx="77">
                  <c:v>-0.37</c:v>
                </c:pt>
                <c:pt idx="78">
                  <c:v>-0.310000000000001</c:v>
                </c:pt>
                <c:pt idx="79">
                  <c:v>-0.22</c:v>
                </c:pt>
                <c:pt idx="80">
                  <c:v>-0.2</c:v>
                </c:pt>
                <c:pt idx="81">
                  <c:v>-0.2</c:v>
                </c:pt>
                <c:pt idx="82">
                  <c:v>0.14</c:v>
                </c:pt>
                <c:pt idx="83">
                  <c:v>0.37</c:v>
                </c:pt>
                <c:pt idx="84">
                  <c:v>0.770000000000003</c:v>
                </c:pt>
                <c:pt idx="85">
                  <c:v>0.92</c:v>
                </c:pt>
                <c:pt idx="86">
                  <c:v>0.640000000000003</c:v>
                </c:pt>
                <c:pt idx="87">
                  <c:v>0.730000000000001</c:v>
                </c:pt>
                <c:pt idx="88">
                  <c:v>0.98</c:v>
                </c:pt>
                <c:pt idx="89">
                  <c:v>0.8</c:v>
                </c:pt>
                <c:pt idx="90">
                  <c:v>0.760000000000003</c:v>
                </c:pt>
                <c:pt idx="91">
                  <c:v>0.650000000000003</c:v>
                </c:pt>
                <c:pt idx="92">
                  <c:v>0.99</c:v>
                </c:pt>
                <c:pt idx="93">
                  <c:v>1.04</c:v>
                </c:pt>
                <c:pt idx="94">
                  <c:v>0.870000000000003</c:v>
                </c:pt>
                <c:pt idx="95">
                  <c:v>0.79</c:v>
                </c:pt>
                <c:pt idx="96">
                  <c:v>0.860000000000001</c:v>
                </c:pt>
                <c:pt idx="97">
                  <c:v>0.9</c:v>
                </c:pt>
                <c:pt idx="98">
                  <c:v>1.58</c:v>
                </c:pt>
                <c:pt idx="99">
                  <c:v>1.61</c:v>
                </c:pt>
                <c:pt idx="100">
                  <c:v>1.65</c:v>
                </c:pt>
                <c:pt idx="101">
                  <c:v>1.670000000000002</c:v>
                </c:pt>
                <c:pt idx="102">
                  <c:v>1.75</c:v>
                </c:pt>
                <c:pt idx="103">
                  <c:v>1.8</c:v>
                </c:pt>
                <c:pt idx="104">
                  <c:v>1.53</c:v>
                </c:pt>
                <c:pt idx="105">
                  <c:v>1.58</c:v>
                </c:pt>
              </c:numCache>
            </c:numRef>
          </c:xVal>
          <c:yVal>
            <c:numRef>
              <c:f>Amonia!$I$37:$I$144</c:f>
              <c:numCache>
                <c:formatCode>General</c:formatCode>
                <c:ptCount val="108"/>
                <c:pt idx="0">
                  <c:v>0.240416016942753</c:v>
                </c:pt>
                <c:pt idx="1">
                  <c:v>0.195041307290113</c:v>
                </c:pt>
                <c:pt idx="2">
                  <c:v>0.198330527906791</c:v>
                </c:pt>
                <c:pt idx="3">
                  <c:v>0.195023430153923</c:v>
                </c:pt>
                <c:pt idx="4">
                  <c:v>0.152925871204423</c:v>
                </c:pt>
                <c:pt idx="5">
                  <c:v>0.154495027110573</c:v>
                </c:pt>
                <c:pt idx="6">
                  <c:v>0.155020778137519</c:v>
                </c:pt>
                <c:pt idx="7">
                  <c:v>0.153898894597873</c:v>
                </c:pt>
                <c:pt idx="8">
                  <c:v>0.152698127078626</c:v>
                </c:pt>
                <c:pt idx="9">
                  <c:v>0.155956545588213</c:v>
                </c:pt>
                <c:pt idx="10">
                  <c:v>0.154310605348081</c:v>
                </c:pt>
                <c:pt idx="11">
                  <c:v>0.152286102005214</c:v>
                </c:pt>
                <c:pt idx="12">
                  <c:v>0.151703803182785</c:v>
                </c:pt>
                <c:pt idx="13">
                  <c:v>0.151915580406769</c:v>
                </c:pt>
                <c:pt idx="14">
                  <c:v>0.185002344375819</c:v>
                </c:pt>
                <c:pt idx="15">
                  <c:v>0.183771653635637</c:v>
                </c:pt>
                <c:pt idx="16">
                  <c:v>0.180746316998524</c:v>
                </c:pt>
                <c:pt idx="17">
                  <c:v>0.17966035803883</c:v>
                </c:pt>
                <c:pt idx="18">
                  <c:v>0.17818713282653</c:v>
                </c:pt>
                <c:pt idx="19">
                  <c:v>0.179214025422191</c:v>
                </c:pt>
                <c:pt idx="20">
                  <c:v>0.180081339360871</c:v>
                </c:pt>
                <c:pt idx="21">
                  <c:v>0.179361565182458</c:v>
                </c:pt>
                <c:pt idx="22">
                  <c:v>0.197428049964109</c:v>
                </c:pt>
                <c:pt idx="23">
                  <c:v>0.197293653746099</c:v>
                </c:pt>
                <c:pt idx="24">
                  <c:v>0.199820544755479</c:v>
                </c:pt>
                <c:pt idx="25">
                  <c:v>0.200093298111498</c:v>
                </c:pt>
                <c:pt idx="26">
                  <c:v>0.183373788364894</c:v>
                </c:pt>
                <c:pt idx="27">
                  <c:v>0.186711472896909</c:v>
                </c:pt>
                <c:pt idx="28">
                  <c:v>0.188381665236698</c:v>
                </c:pt>
                <c:pt idx="29">
                  <c:v>0.191479944972339</c:v>
                </c:pt>
                <c:pt idx="30">
                  <c:v>0.191911872891475</c:v>
                </c:pt>
                <c:pt idx="31">
                  <c:v>0.191464859591903</c:v>
                </c:pt>
                <c:pt idx="32">
                  <c:v>0.191586686152571</c:v>
                </c:pt>
                <c:pt idx="33">
                  <c:v>0.191830536198963</c:v>
                </c:pt>
                <c:pt idx="34">
                  <c:v>0.17840155583921</c:v>
                </c:pt>
                <c:pt idx="35">
                  <c:v>0.179336227990629</c:v>
                </c:pt>
                <c:pt idx="36">
                  <c:v>0.175490208319117</c:v>
                </c:pt>
                <c:pt idx="37">
                  <c:v>0.175689996468235</c:v>
                </c:pt>
                <c:pt idx="38">
                  <c:v>0.165038342870112</c:v>
                </c:pt>
                <c:pt idx="39">
                  <c:v>0.159794728377826</c:v>
                </c:pt>
                <c:pt idx="40">
                  <c:v>0.148307516415312</c:v>
                </c:pt>
                <c:pt idx="41">
                  <c:v>0.16374969886007</c:v>
                </c:pt>
                <c:pt idx="42">
                  <c:v>0.163991615767184</c:v>
                </c:pt>
                <c:pt idx="43">
                  <c:v>0.161953497376394</c:v>
                </c:pt>
                <c:pt idx="44">
                  <c:v>0.160336644448666</c:v>
                </c:pt>
                <c:pt idx="45">
                  <c:v>0.168820408249135</c:v>
                </c:pt>
                <c:pt idx="46">
                  <c:v>0.165808627321985</c:v>
                </c:pt>
                <c:pt idx="47">
                  <c:v>0.164068228577295</c:v>
                </c:pt>
                <c:pt idx="48">
                  <c:v>0.163802816235187</c:v>
                </c:pt>
                <c:pt idx="49">
                  <c:v>0.161553754578472</c:v>
                </c:pt>
                <c:pt idx="50">
                  <c:v>0.160409665276386</c:v>
                </c:pt>
                <c:pt idx="51">
                  <c:v>0.161744232200896</c:v>
                </c:pt>
                <c:pt idx="52">
                  <c:v>0.160219230901487</c:v>
                </c:pt>
                <c:pt idx="53">
                  <c:v>0.14890705294763</c:v>
                </c:pt>
                <c:pt idx="54">
                  <c:v>0.163772845864933</c:v>
                </c:pt>
                <c:pt idx="55">
                  <c:v>0.163333132593182</c:v>
                </c:pt>
                <c:pt idx="56">
                  <c:v>0.163311710056971</c:v>
                </c:pt>
                <c:pt idx="57">
                  <c:v>0.156215386691292</c:v>
                </c:pt>
                <c:pt idx="58">
                  <c:v>0.158056054619651</c:v>
                </c:pt>
                <c:pt idx="59">
                  <c:v>0.158782194579131</c:v>
                </c:pt>
                <c:pt idx="60">
                  <c:v>0.158535811468459</c:v>
                </c:pt>
                <c:pt idx="61">
                  <c:v>0.179475700081592</c:v>
                </c:pt>
                <c:pt idx="62">
                  <c:v>0.186479129596598</c:v>
                </c:pt>
                <c:pt idx="63">
                  <c:v>0.182615188359819</c:v>
                </c:pt>
                <c:pt idx="64">
                  <c:v>0.181455792670921</c:v>
                </c:pt>
                <c:pt idx="65">
                  <c:v>0.179732921310178</c:v>
                </c:pt>
                <c:pt idx="66">
                  <c:v>0.167742879013173</c:v>
                </c:pt>
                <c:pt idx="67">
                  <c:v>0.168899386409834</c:v>
                </c:pt>
                <c:pt idx="68">
                  <c:v>0.170037020688857</c:v>
                </c:pt>
                <c:pt idx="69">
                  <c:v>0.170315317750484</c:v>
                </c:pt>
                <c:pt idx="70">
                  <c:v>0.17055300198914</c:v>
                </c:pt>
                <c:pt idx="71">
                  <c:v>0.170882719604546</c:v>
                </c:pt>
                <c:pt idx="72">
                  <c:v>0.171289631978288</c:v>
                </c:pt>
                <c:pt idx="73">
                  <c:v>0.139520269153414</c:v>
                </c:pt>
                <c:pt idx="74">
                  <c:v>0.114345506510974</c:v>
                </c:pt>
                <c:pt idx="75">
                  <c:v>0.123154003579144</c:v>
                </c:pt>
                <c:pt idx="76">
                  <c:v>0.122815259521044</c:v>
                </c:pt>
                <c:pt idx="77">
                  <c:v>0.1272290574246</c:v>
                </c:pt>
                <c:pt idx="78">
                  <c:v>0.125963600335028</c:v>
                </c:pt>
                <c:pt idx="79">
                  <c:v>0.124863121839721</c:v>
                </c:pt>
                <c:pt idx="80">
                  <c:v>0.12430153346056</c:v>
                </c:pt>
                <c:pt idx="81">
                  <c:v>0.123819176844673</c:v>
                </c:pt>
                <c:pt idx="82">
                  <c:v>0.12342234046844</c:v>
                </c:pt>
                <c:pt idx="83">
                  <c:v>0.12258955133126</c:v>
                </c:pt>
                <c:pt idx="84">
                  <c:v>0.126772705868386</c:v>
                </c:pt>
                <c:pt idx="85">
                  <c:v>0.133679083071903</c:v>
                </c:pt>
                <c:pt idx="86">
                  <c:v>0.132110725724571</c:v>
                </c:pt>
                <c:pt idx="87">
                  <c:v>0.128154720879127</c:v>
                </c:pt>
                <c:pt idx="88">
                  <c:v>0.132668593935859</c:v>
                </c:pt>
                <c:pt idx="89">
                  <c:v>0.129916321444468</c:v>
                </c:pt>
                <c:pt idx="90">
                  <c:v>0.130688257791364</c:v>
                </c:pt>
                <c:pt idx="91">
                  <c:v>0.131753554339501</c:v>
                </c:pt>
                <c:pt idx="92">
                  <c:v>0.13987962495991</c:v>
                </c:pt>
                <c:pt idx="93">
                  <c:v>0.139448319587874</c:v>
                </c:pt>
                <c:pt idx="94">
                  <c:v>0.140426455497998</c:v>
                </c:pt>
                <c:pt idx="95">
                  <c:v>0.141390318141583</c:v>
                </c:pt>
                <c:pt idx="96">
                  <c:v>0.143764758498676</c:v>
                </c:pt>
                <c:pt idx="97">
                  <c:v>0.156060373163685</c:v>
                </c:pt>
                <c:pt idx="98">
                  <c:v>0.178439156097515</c:v>
                </c:pt>
                <c:pt idx="99">
                  <c:v>0.178230539039796</c:v>
                </c:pt>
                <c:pt idx="100">
                  <c:v>0.175057731145702</c:v>
                </c:pt>
                <c:pt idx="101">
                  <c:v>0.174699236760084</c:v>
                </c:pt>
                <c:pt idx="102">
                  <c:v>0.173362783428061</c:v>
                </c:pt>
                <c:pt idx="103">
                  <c:v>0.172419970754979</c:v>
                </c:pt>
                <c:pt idx="104">
                  <c:v>0.169717482494252</c:v>
                </c:pt>
                <c:pt idx="105">
                  <c:v>0.170000150984144</c:v>
                </c:pt>
                <c:pt idx="106">
                  <c:v>0.170355994282866</c:v>
                </c:pt>
                <c:pt idx="107">
                  <c:v>0.172044310076414</c:v>
                </c:pt>
              </c:numCache>
            </c:numRef>
          </c:yVal>
        </c:ser>
        <c:axId val="514467240"/>
        <c:axId val="514438648"/>
      </c:scatterChart>
      <c:valAx>
        <c:axId val="514467240"/>
        <c:scaling>
          <c:orientation val="minMax"/>
        </c:scaling>
        <c:axPos val="b"/>
        <c:title>
          <c:tx>
            <c:rich>
              <a:bodyPr/>
              <a:lstStyle/>
              <a:p>
                <a:pPr>
                  <a:defRPr/>
                </a:pPr>
                <a:r>
                  <a:rPr lang="en-US"/>
                  <a:t>SPI</a:t>
                </a:r>
              </a:p>
            </c:rich>
          </c:tx>
          <c:layout/>
        </c:title>
        <c:numFmt formatCode="General" sourceLinked="1"/>
        <c:majorTickMark val="none"/>
        <c:tickLblPos val="nextTo"/>
        <c:crossAx val="514438648"/>
        <c:crosses val="autoZero"/>
        <c:crossBetween val="midCat"/>
      </c:valAx>
      <c:valAx>
        <c:axId val="514438648"/>
        <c:scaling>
          <c:orientation val="minMax"/>
        </c:scaling>
        <c:axPos val="l"/>
        <c:majorGridlines/>
        <c:title>
          <c:tx>
            <c:rich>
              <a:bodyPr/>
              <a:lstStyle/>
              <a:p>
                <a:pPr>
                  <a:defRPr/>
                </a:pPr>
                <a:r>
                  <a:rPr lang="en-US"/>
                  <a:t>Concentration mg/L</a:t>
                </a:r>
              </a:p>
            </c:rich>
          </c:tx>
          <c:layout/>
        </c:title>
        <c:numFmt formatCode="General" sourceLinked="1"/>
        <c:majorTickMark val="none"/>
        <c:tickLblPos val="nextTo"/>
        <c:crossAx val="514467240"/>
        <c:crossesAt val="-2.0"/>
        <c:crossBetween val="midCat"/>
      </c:valAx>
    </c:plotArea>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dirty="0" smtClean="0"/>
              <a:t>Ammonia</a:t>
            </a:r>
            <a:endParaRPr lang="en-US" dirty="0"/>
          </a:p>
        </c:rich>
      </c:tx>
      <c:layout/>
    </c:title>
    <c:plotArea>
      <c:layout>
        <c:manualLayout>
          <c:layoutTarget val="inner"/>
          <c:xMode val="edge"/>
          <c:yMode val="edge"/>
          <c:x val="0.18996062992126"/>
          <c:y val="0.165929571303587"/>
          <c:w val="0.772754593175855"/>
          <c:h val="0.670824584426947"/>
        </c:manualLayout>
      </c:layout>
      <c:scatterChart>
        <c:scatterStyle val="lineMarker"/>
        <c:ser>
          <c:idx val="0"/>
          <c:order val="0"/>
          <c:spPr>
            <a:ln w="28575">
              <a:noFill/>
            </a:ln>
          </c:spPr>
          <c:trendline>
            <c:trendlineType val="linear"/>
            <c:dispEq val="1"/>
            <c:trendlineLbl>
              <c:layout>
                <c:manualLayout>
                  <c:x val="-0.419245188101487"/>
                  <c:y val="-0.00396544181977253"/>
                </c:manualLayout>
              </c:layout>
              <c:numFmt formatCode="General" sourceLinked="0"/>
            </c:trendlineLbl>
          </c:trendline>
          <c:xVal>
            <c:numRef>
              <c:f>Amonia!$J$37:$J$144</c:f>
              <c:numCache>
                <c:formatCode>General</c:formatCode>
                <c:ptCount val="108"/>
                <c:pt idx="0">
                  <c:v>0.03</c:v>
                </c:pt>
                <c:pt idx="1">
                  <c:v>-0.59</c:v>
                </c:pt>
                <c:pt idx="2">
                  <c:v>-0.78</c:v>
                </c:pt>
                <c:pt idx="3">
                  <c:v>-1.05</c:v>
                </c:pt>
                <c:pt idx="4">
                  <c:v>-1.690000000000006</c:v>
                </c:pt>
                <c:pt idx="5">
                  <c:v>-1.66</c:v>
                </c:pt>
                <c:pt idx="6">
                  <c:v>-1.48</c:v>
                </c:pt>
                <c:pt idx="7">
                  <c:v>-1.44</c:v>
                </c:pt>
                <c:pt idx="8">
                  <c:v>-1.4</c:v>
                </c:pt>
                <c:pt idx="9">
                  <c:v>-1.159999999999993</c:v>
                </c:pt>
                <c:pt idx="10">
                  <c:v>-1.06</c:v>
                </c:pt>
                <c:pt idx="11">
                  <c:v>-0.940000000000001</c:v>
                </c:pt>
                <c:pt idx="12">
                  <c:v>-0.760000000000003</c:v>
                </c:pt>
                <c:pt idx="13">
                  <c:v>-0.55</c:v>
                </c:pt>
                <c:pt idx="14">
                  <c:v>0.25</c:v>
                </c:pt>
                <c:pt idx="15">
                  <c:v>0.28</c:v>
                </c:pt>
                <c:pt idx="16">
                  <c:v>0.36</c:v>
                </c:pt>
                <c:pt idx="17">
                  <c:v>0.24</c:v>
                </c:pt>
                <c:pt idx="18">
                  <c:v>0.09</c:v>
                </c:pt>
                <c:pt idx="19">
                  <c:v>0.04</c:v>
                </c:pt>
                <c:pt idx="20">
                  <c:v>0.01</c:v>
                </c:pt>
                <c:pt idx="21">
                  <c:v>-0.23</c:v>
                </c:pt>
                <c:pt idx="22">
                  <c:v>0.5</c:v>
                </c:pt>
                <c:pt idx="23">
                  <c:v>0.59</c:v>
                </c:pt>
                <c:pt idx="24">
                  <c:v>0.89</c:v>
                </c:pt>
                <c:pt idx="25">
                  <c:v>0.81</c:v>
                </c:pt>
                <c:pt idx="26">
                  <c:v>0.4</c:v>
                </c:pt>
                <c:pt idx="27">
                  <c:v>0.610000000000001</c:v>
                </c:pt>
                <c:pt idx="28">
                  <c:v>0.870000000000003</c:v>
                </c:pt>
                <c:pt idx="29">
                  <c:v>1.139999999999993</c:v>
                </c:pt>
                <c:pt idx="30">
                  <c:v>1.08</c:v>
                </c:pt>
                <c:pt idx="31">
                  <c:v>1.1</c:v>
                </c:pt>
                <c:pt idx="32">
                  <c:v>1.11</c:v>
                </c:pt>
                <c:pt idx="33">
                  <c:v>1.139999999999993</c:v>
                </c:pt>
                <c:pt idx="34">
                  <c:v>0.51</c:v>
                </c:pt>
                <c:pt idx="35">
                  <c:v>0.34</c:v>
                </c:pt>
                <c:pt idx="36">
                  <c:v>-0.18</c:v>
                </c:pt>
                <c:pt idx="37">
                  <c:v>-0.26</c:v>
                </c:pt>
                <c:pt idx="38">
                  <c:v>-0.740000000000003</c:v>
                </c:pt>
                <c:pt idx="39">
                  <c:v>-0.750000000000003</c:v>
                </c:pt>
                <c:pt idx="40">
                  <c:v>-1.159999999999993</c:v>
                </c:pt>
                <c:pt idx="41">
                  <c:v>-0.97</c:v>
                </c:pt>
                <c:pt idx="42">
                  <c:v>-1.01</c:v>
                </c:pt>
                <c:pt idx="43">
                  <c:v>-0.770000000000003</c:v>
                </c:pt>
                <c:pt idx="44">
                  <c:v>-0.59</c:v>
                </c:pt>
                <c:pt idx="45">
                  <c:v>-0.08</c:v>
                </c:pt>
                <c:pt idx="46">
                  <c:v>0.09</c:v>
                </c:pt>
                <c:pt idx="47">
                  <c:v>0.3</c:v>
                </c:pt>
                <c:pt idx="48">
                  <c:v>0.690000000000001</c:v>
                </c:pt>
                <c:pt idx="49">
                  <c:v>0.8</c:v>
                </c:pt>
                <c:pt idx="50">
                  <c:v>0.92</c:v>
                </c:pt>
                <c:pt idx="51">
                  <c:v>0.93</c:v>
                </c:pt>
                <c:pt idx="52">
                  <c:v>0.740000000000003</c:v>
                </c:pt>
                <c:pt idx="53">
                  <c:v>0.54</c:v>
                </c:pt>
                <c:pt idx="54">
                  <c:v>1.05</c:v>
                </c:pt>
                <c:pt idx="55">
                  <c:v>1.01</c:v>
                </c:pt>
                <c:pt idx="56">
                  <c:v>0.92</c:v>
                </c:pt>
                <c:pt idx="57">
                  <c:v>0.54</c:v>
                </c:pt>
                <c:pt idx="58">
                  <c:v>0.46</c:v>
                </c:pt>
                <c:pt idx="59">
                  <c:v>0.41</c:v>
                </c:pt>
                <c:pt idx="60">
                  <c:v>0.35</c:v>
                </c:pt>
                <c:pt idx="61">
                  <c:v>0.89</c:v>
                </c:pt>
                <c:pt idx="62">
                  <c:v>1.31</c:v>
                </c:pt>
                <c:pt idx="63">
                  <c:v>1.12</c:v>
                </c:pt>
                <c:pt idx="64">
                  <c:v>1.159999999999993</c:v>
                </c:pt>
                <c:pt idx="65">
                  <c:v>0.950000000000001</c:v>
                </c:pt>
                <c:pt idx="66">
                  <c:v>0.42</c:v>
                </c:pt>
                <c:pt idx="67">
                  <c:v>0.330000000000002</c:v>
                </c:pt>
                <c:pt idx="68">
                  <c:v>0.29</c:v>
                </c:pt>
                <c:pt idx="69">
                  <c:v>0.29</c:v>
                </c:pt>
                <c:pt idx="70">
                  <c:v>0.310000000000001</c:v>
                </c:pt>
                <c:pt idx="71">
                  <c:v>0.19</c:v>
                </c:pt>
                <c:pt idx="72">
                  <c:v>-0.08</c:v>
                </c:pt>
                <c:pt idx="73">
                  <c:v>-0.390000000000002</c:v>
                </c:pt>
                <c:pt idx="74">
                  <c:v>-0.860000000000001</c:v>
                </c:pt>
                <c:pt idx="75">
                  <c:v>-0.730000000000001</c:v>
                </c:pt>
                <c:pt idx="76">
                  <c:v>-0.700000000000001</c:v>
                </c:pt>
                <c:pt idx="77">
                  <c:v>-0.37</c:v>
                </c:pt>
                <c:pt idx="78">
                  <c:v>-0.310000000000001</c:v>
                </c:pt>
                <c:pt idx="79">
                  <c:v>-0.22</c:v>
                </c:pt>
                <c:pt idx="80">
                  <c:v>-0.2</c:v>
                </c:pt>
                <c:pt idx="81">
                  <c:v>-0.2</c:v>
                </c:pt>
                <c:pt idx="82">
                  <c:v>0.14</c:v>
                </c:pt>
                <c:pt idx="83">
                  <c:v>0.37</c:v>
                </c:pt>
                <c:pt idx="84">
                  <c:v>0.770000000000003</c:v>
                </c:pt>
                <c:pt idx="85">
                  <c:v>0.92</c:v>
                </c:pt>
                <c:pt idx="86">
                  <c:v>0.640000000000003</c:v>
                </c:pt>
                <c:pt idx="87">
                  <c:v>0.730000000000001</c:v>
                </c:pt>
                <c:pt idx="88">
                  <c:v>0.98</c:v>
                </c:pt>
                <c:pt idx="89">
                  <c:v>0.8</c:v>
                </c:pt>
                <c:pt idx="90">
                  <c:v>0.760000000000003</c:v>
                </c:pt>
                <c:pt idx="91">
                  <c:v>0.650000000000003</c:v>
                </c:pt>
                <c:pt idx="92">
                  <c:v>0.99</c:v>
                </c:pt>
                <c:pt idx="93">
                  <c:v>1.04</c:v>
                </c:pt>
                <c:pt idx="94">
                  <c:v>0.870000000000003</c:v>
                </c:pt>
                <c:pt idx="95">
                  <c:v>0.79</c:v>
                </c:pt>
                <c:pt idx="96">
                  <c:v>0.860000000000001</c:v>
                </c:pt>
                <c:pt idx="97">
                  <c:v>0.9</c:v>
                </c:pt>
                <c:pt idx="98">
                  <c:v>1.58</c:v>
                </c:pt>
                <c:pt idx="99">
                  <c:v>1.61</c:v>
                </c:pt>
                <c:pt idx="100">
                  <c:v>1.65</c:v>
                </c:pt>
                <c:pt idx="101">
                  <c:v>1.670000000000002</c:v>
                </c:pt>
                <c:pt idx="102">
                  <c:v>1.75</c:v>
                </c:pt>
                <c:pt idx="103">
                  <c:v>1.8</c:v>
                </c:pt>
                <c:pt idx="104">
                  <c:v>1.53</c:v>
                </c:pt>
                <c:pt idx="105">
                  <c:v>1.58</c:v>
                </c:pt>
              </c:numCache>
            </c:numRef>
          </c:xVal>
          <c:yVal>
            <c:numRef>
              <c:f>Amonia!$H$37:$H$144</c:f>
              <c:numCache>
                <c:formatCode>General</c:formatCode>
                <c:ptCount val="108"/>
                <c:pt idx="0">
                  <c:v>54198.14</c:v>
                </c:pt>
                <c:pt idx="1">
                  <c:v>35430.86</c:v>
                </c:pt>
                <c:pt idx="2">
                  <c:v>33474.12</c:v>
                </c:pt>
                <c:pt idx="3">
                  <c:v>28752.43</c:v>
                </c:pt>
                <c:pt idx="4">
                  <c:v>17034.06</c:v>
                </c:pt>
                <c:pt idx="5">
                  <c:v>17689.64</c:v>
                </c:pt>
                <c:pt idx="6">
                  <c:v>19525.96000000002</c:v>
                </c:pt>
                <c:pt idx="7">
                  <c:v>19848.53</c:v>
                </c:pt>
                <c:pt idx="8">
                  <c:v>20361.64</c:v>
                </c:pt>
                <c:pt idx="9">
                  <c:v>23422.41</c:v>
                </c:pt>
                <c:pt idx="10">
                  <c:v>24147.36</c:v>
                </c:pt>
                <c:pt idx="11">
                  <c:v>25015.73</c:v>
                </c:pt>
                <c:pt idx="12">
                  <c:v>26521.60999999988</c:v>
                </c:pt>
                <c:pt idx="13">
                  <c:v>28297.32</c:v>
                </c:pt>
                <c:pt idx="14">
                  <c:v>44357.43</c:v>
                </c:pt>
                <c:pt idx="15">
                  <c:v>44688.21</c:v>
                </c:pt>
                <c:pt idx="16">
                  <c:v>45161.09</c:v>
                </c:pt>
                <c:pt idx="17">
                  <c:v>42819.9</c:v>
                </c:pt>
                <c:pt idx="18">
                  <c:v>40296.88000000001</c:v>
                </c:pt>
                <c:pt idx="19">
                  <c:v>39854.32</c:v>
                </c:pt>
                <c:pt idx="20">
                  <c:v>39603.53</c:v>
                </c:pt>
                <c:pt idx="21">
                  <c:v>36606.5</c:v>
                </c:pt>
                <c:pt idx="22">
                  <c:v>50657.0</c:v>
                </c:pt>
                <c:pt idx="23">
                  <c:v>52008.33</c:v>
                </c:pt>
                <c:pt idx="24">
                  <c:v>57820.35000000001</c:v>
                </c:pt>
                <c:pt idx="25">
                  <c:v>57196.29</c:v>
                </c:pt>
                <c:pt idx="26">
                  <c:v>46916.75</c:v>
                </c:pt>
                <c:pt idx="27">
                  <c:v>51824.84000000001</c:v>
                </c:pt>
                <c:pt idx="28">
                  <c:v>56965.08</c:v>
                </c:pt>
                <c:pt idx="29">
                  <c:v>62965.2</c:v>
                </c:pt>
                <c:pt idx="30">
                  <c:v>61601.46</c:v>
                </c:pt>
                <c:pt idx="31">
                  <c:v>61689.38000000001</c:v>
                </c:pt>
                <c:pt idx="32">
                  <c:v>61374.74</c:v>
                </c:pt>
                <c:pt idx="33">
                  <c:v>61276.39</c:v>
                </c:pt>
                <c:pt idx="34">
                  <c:v>46400.56</c:v>
                </c:pt>
                <c:pt idx="35">
                  <c:v>44280.5</c:v>
                </c:pt>
                <c:pt idx="36">
                  <c:v>36795.3</c:v>
                </c:pt>
                <c:pt idx="37">
                  <c:v>35743.25</c:v>
                </c:pt>
                <c:pt idx="38">
                  <c:v>28393.32</c:v>
                </c:pt>
                <c:pt idx="39">
                  <c:v>26801.96000000002</c:v>
                </c:pt>
                <c:pt idx="40">
                  <c:v>21011.66</c:v>
                </c:pt>
                <c:pt idx="41">
                  <c:v>25419.32</c:v>
                </c:pt>
                <c:pt idx="42">
                  <c:v>25281.14</c:v>
                </c:pt>
                <c:pt idx="43">
                  <c:v>27587.22</c:v>
                </c:pt>
                <c:pt idx="44">
                  <c:v>29501.88</c:v>
                </c:pt>
                <c:pt idx="45">
                  <c:v>37264.15</c:v>
                </c:pt>
                <c:pt idx="46">
                  <c:v>38356.28</c:v>
                </c:pt>
                <c:pt idx="47">
                  <c:v>40399.84000000001</c:v>
                </c:pt>
                <c:pt idx="48">
                  <c:v>45611.64</c:v>
                </c:pt>
                <c:pt idx="49">
                  <c:v>47030.42</c:v>
                </c:pt>
                <c:pt idx="50">
                  <c:v>49003.03</c:v>
                </c:pt>
                <c:pt idx="51">
                  <c:v>50413.08</c:v>
                </c:pt>
                <c:pt idx="52">
                  <c:v>46799.11</c:v>
                </c:pt>
                <c:pt idx="53">
                  <c:v>40529.75</c:v>
                </c:pt>
                <c:pt idx="54">
                  <c:v>52174.49</c:v>
                </c:pt>
                <c:pt idx="55">
                  <c:v>51238.39</c:v>
                </c:pt>
                <c:pt idx="56">
                  <c:v>49590.3</c:v>
                </c:pt>
                <c:pt idx="57">
                  <c:v>41901.32</c:v>
                </c:pt>
                <c:pt idx="58">
                  <c:v>40838.2</c:v>
                </c:pt>
                <c:pt idx="59">
                  <c:v>40430.29</c:v>
                </c:pt>
                <c:pt idx="60">
                  <c:v>39718.26</c:v>
                </c:pt>
                <c:pt idx="61">
                  <c:v>53646.27</c:v>
                </c:pt>
                <c:pt idx="62">
                  <c:v>63365.15</c:v>
                </c:pt>
                <c:pt idx="63">
                  <c:v>59664.59</c:v>
                </c:pt>
                <c:pt idx="64">
                  <c:v>59973.46</c:v>
                </c:pt>
                <c:pt idx="65">
                  <c:v>55083.68</c:v>
                </c:pt>
                <c:pt idx="66">
                  <c:v>43027.93</c:v>
                </c:pt>
                <c:pt idx="67">
                  <c:v>41989.87</c:v>
                </c:pt>
                <c:pt idx="68">
                  <c:v>41686.54</c:v>
                </c:pt>
                <c:pt idx="69">
                  <c:v>41612.26</c:v>
                </c:pt>
                <c:pt idx="70">
                  <c:v>41546.82</c:v>
                </c:pt>
                <c:pt idx="71">
                  <c:v>40065.62</c:v>
                </c:pt>
                <c:pt idx="72">
                  <c:v>36971.88000000001</c:v>
                </c:pt>
                <c:pt idx="73">
                  <c:v>26988.25</c:v>
                </c:pt>
                <c:pt idx="74">
                  <c:v>18663.57</c:v>
                </c:pt>
                <c:pt idx="75">
                  <c:v>20662.03</c:v>
                </c:pt>
                <c:pt idx="76">
                  <c:v>20852.49000000001</c:v>
                </c:pt>
                <c:pt idx="77">
                  <c:v>24714.03</c:v>
                </c:pt>
                <c:pt idx="78">
                  <c:v>25160.08000000001</c:v>
                </c:pt>
                <c:pt idx="79">
                  <c:v>25824.95999999999</c:v>
                </c:pt>
                <c:pt idx="80">
                  <c:v>26023.87</c:v>
                </c:pt>
                <c:pt idx="81">
                  <c:v>26114.63999999984</c:v>
                </c:pt>
                <c:pt idx="82">
                  <c:v>28829.8299999999</c:v>
                </c:pt>
                <c:pt idx="83">
                  <c:v>30709.58</c:v>
                </c:pt>
                <c:pt idx="84">
                  <c:v>35988.68</c:v>
                </c:pt>
                <c:pt idx="85">
                  <c:v>40125.19</c:v>
                </c:pt>
                <c:pt idx="86">
                  <c:v>37096.8</c:v>
                </c:pt>
                <c:pt idx="87">
                  <c:v>37505.68</c:v>
                </c:pt>
                <c:pt idx="88">
                  <c:v>42002.11</c:v>
                </c:pt>
                <c:pt idx="89">
                  <c:v>38616.88000000001</c:v>
                </c:pt>
                <c:pt idx="90">
                  <c:v>38128.84000000001</c:v>
                </c:pt>
                <c:pt idx="91">
                  <c:v>37024.55</c:v>
                </c:pt>
                <c:pt idx="92">
                  <c:v>43626.98</c:v>
                </c:pt>
                <c:pt idx="93">
                  <c:v>43731.28</c:v>
                </c:pt>
                <c:pt idx="94">
                  <c:v>41109.83</c:v>
                </c:pt>
                <c:pt idx="95">
                  <c:v>40382.6</c:v>
                </c:pt>
                <c:pt idx="96">
                  <c:v>42107.87</c:v>
                </c:pt>
                <c:pt idx="97">
                  <c:v>46836.68</c:v>
                </c:pt>
                <c:pt idx="98">
                  <c:v>66095.05</c:v>
                </c:pt>
                <c:pt idx="99">
                  <c:v>68491.95</c:v>
                </c:pt>
                <c:pt idx="100">
                  <c:v>68011.48</c:v>
                </c:pt>
                <c:pt idx="101">
                  <c:v>67793.13</c:v>
                </c:pt>
                <c:pt idx="102">
                  <c:v>68130.86</c:v>
                </c:pt>
                <c:pt idx="103">
                  <c:v>68414.61</c:v>
                </c:pt>
                <c:pt idx="104">
                  <c:v>61510.43</c:v>
                </c:pt>
                <c:pt idx="105">
                  <c:v>61435.28</c:v>
                </c:pt>
                <c:pt idx="106">
                  <c:v>61338.81000000001</c:v>
                </c:pt>
                <c:pt idx="107">
                  <c:v>59937.24</c:v>
                </c:pt>
              </c:numCache>
            </c:numRef>
          </c:yVal>
        </c:ser>
        <c:axId val="514202136"/>
        <c:axId val="514179000"/>
      </c:scatterChart>
      <c:valAx>
        <c:axId val="514202136"/>
        <c:scaling>
          <c:orientation val="minMax"/>
        </c:scaling>
        <c:axPos val="b"/>
        <c:title>
          <c:tx>
            <c:rich>
              <a:bodyPr/>
              <a:lstStyle/>
              <a:p>
                <a:pPr>
                  <a:defRPr/>
                </a:pPr>
                <a:r>
                  <a:rPr lang="en-US"/>
                  <a:t>SPI</a:t>
                </a:r>
              </a:p>
            </c:rich>
          </c:tx>
          <c:layout/>
        </c:title>
        <c:numFmt formatCode="General" sourceLinked="1"/>
        <c:majorTickMark val="none"/>
        <c:tickLblPos val="nextTo"/>
        <c:crossAx val="514179000"/>
        <c:crosses val="autoZero"/>
        <c:crossBetween val="midCat"/>
      </c:valAx>
      <c:valAx>
        <c:axId val="514179000"/>
        <c:scaling>
          <c:orientation val="minMax"/>
        </c:scaling>
        <c:axPos val="l"/>
        <c:majorGridlines/>
        <c:title>
          <c:tx>
            <c:rich>
              <a:bodyPr/>
              <a:lstStyle/>
              <a:p>
                <a:pPr>
                  <a:defRPr/>
                </a:pPr>
                <a:r>
                  <a:rPr lang="en-US"/>
                  <a:t>12 Month Load kg</a:t>
                </a:r>
              </a:p>
            </c:rich>
          </c:tx>
          <c:layout/>
        </c:title>
        <c:numFmt formatCode="General" sourceLinked="1"/>
        <c:majorTickMark val="none"/>
        <c:tickLblPos val="nextTo"/>
        <c:crossAx val="514202136"/>
        <c:crossesAt val="-2.0"/>
        <c:crossBetween val="midCat"/>
      </c:valAx>
    </c:plotArea>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2"/>
  <c:clrMapOvr bg1="lt1" tx1="dk1" bg2="lt2" tx2="dk2" accent1="accent1" accent2="accent2" accent3="accent3" accent4="accent4" accent5="accent5" accent6="accent6" hlink="hlink" folHlink="folHlink"/>
  <c:chart>
    <c:title>
      <c:tx>
        <c:rich>
          <a:bodyPr/>
          <a:lstStyle/>
          <a:p>
            <a:pPr>
              <a:defRPr sz="1400"/>
            </a:pPr>
            <a:r>
              <a:rPr lang="en-US" sz="1400"/>
              <a:t>Vigo county (urban), IN</a:t>
            </a:r>
          </a:p>
        </c:rich>
      </c:tx>
      <c:layout/>
    </c:title>
    <c:plotArea>
      <c:layout>
        <c:manualLayout>
          <c:layoutTarget val="inner"/>
          <c:xMode val="edge"/>
          <c:yMode val="edge"/>
          <c:x val="0.143391294838145"/>
          <c:y val="0.194803514144065"/>
          <c:w val="0.757966009715982"/>
          <c:h val="0.628795931758537"/>
        </c:manualLayout>
      </c:layout>
      <c:lineChart>
        <c:grouping val="standard"/>
        <c:ser>
          <c:idx val="0"/>
          <c:order val="0"/>
          <c:tx>
            <c:strRef>
              <c:f>Sheet2!$A$1</c:f>
              <c:strCache>
                <c:ptCount val="1"/>
                <c:pt idx="0">
                  <c:v>PDSI</c:v>
                </c:pt>
              </c:strCache>
            </c:strRef>
          </c:tx>
          <c:marker>
            <c:symbol val="none"/>
          </c:marker>
          <c:val>
            <c:numRef>
              <c:f>Sheet2!$A$2:$A$27</c:f>
              <c:numCache>
                <c:formatCode>General</c:formatCode>
                <c:ptCount val="26"/>
                <c:pt idx="0">
                  <c:v>1.741999983787531</c:v>
                </c:pt>
                <c:pt idx="1">
                  <c:v>1.741999983787531</c:v>
                </c:pt>
                <c:pt idx="2">
                  <c:v>2.232000112533567</c:v>
                </c:pt>
                <c:pt idx="3">
                  <c:v>2.232000112533567</c:v>
                </c:pt>
                <c:pt idx="4">
                  <c:v>2.107000112533569</c:v>
                </c:pt>
                <c:pt idx="5">
                  <c:v>2.107000112533569</c:v>
                </c:pt>
                <c:pt idx="6">
                  <c:v>2.483000040054335</c:v>
                </c:pt>
                <c:pt idx="7">
                  <c:v>2.483000040054335</c:v>
                </c:pt>
                <c:pt idx="10">
                  <c:v>2.486000061035156</c:v>
                </c:pt>
                <c:pt idx="11">
                  <c:v>2.486000061035156</c:v>
                </c:pt>
                <c:pt idx="12">
                  <c:v>-0.171000003814697</c:v>
                </c:pt>
                <c:pt idx="13">
                  <c:v>-1.546000003814697</c:v>
                </c:pt>
                <c:pt idx="16">
                  <c:v>-2.003000020980835</c:v>
                </c:pt>
                <c:pt idx="17">
                  <c:v>-2.003000020980835</c:v>
                </c:pt>
                <c:pt idx="18">
                  <c:v>-2.038000106811523</c:v>
                </c:pt>
                <c:pt idx="19">
                  <c:v>-2.038000106811523</c:v>
                </c:pt>
                <c:pt idx="20">
                  <c:v>-2.135999917984009</c:v>
                </c:pt>
                <c:pt idx="21">
                  <c:v>-2.135999917984009</c:v>
                </c:pt>
                <c:pt idx="22">
                  <c:v>-1.774999976158142</c:v>
                </c:pt>
                <c:pt idx="23">
                  <c:v>-1.774999976158142</c:v>
                </c:pt>
                <c:pt idx="24">
                  <c:v>-2.124000072479248</c:v>
                </c:pt>
                <c:pt idx="25">
                  <c:v>-2.124000072479248</c:v>
                </c:pt>
              </c:numCache>
            </c:numRef>
          </c:val>
        </c:ser>
        <c:ser>
          <c:idx val="1"/>
          <c:order val="1"/>
          <c:tx>
            <c:strRef>
              <c:f>Sheet2!$B$1</c:f>
              <c:strCache>
                <c:ptCount val="1"/>
                <c:pt idx="0">
                  <c:v>PM2.5</c:v>
                </c:pt>
              </c:strCache>
            </c:strRef>
          </c:tx>
          <c:marker>
            <c:symbol val="none"/>
          </c:marker>
          <c:val>
            <c:numRef>
              <c:f>Sheet2!$B$2:$B$27</c:f>
              <c:numCache>
                <c:formatCode>General</c:formatCode>
                <c:ptCount val="26"/>
                <c:pt idx="0">
                  <c:v>10.125</c:v>
                </c:pt>
                <c:pt idx="2">
                  <c:v>10.7</c:v>
                </c:pt>
                <c:pt idx="3">
                  <c:v>13.36666666666676</c:v>
                </c:pt>
                <c:pt idx="4">
                  <c:v>8.914285714285714</c:v>
                </c:pt>
                <c:pt idx="5">
                  <c:v>12.75714285714287</c:v>
                </c:pt>
                <c:pt idx="6">
                  <c:v>14.9</c:v>
                </c:pt>
                <c:pt idx="7">
                  <c:v>9.820000000000002</c:v>
                </c:pt>
                <c:pt idx="8">
                  <c:v>10.41428571428572</c:v>
                </c:pt>
                <c:pt idx="9">
                  <c:v>13.3</c:v>
                </c:pt>
                <c:pt idx="10">
                  <c:v>10.15714285714287</c:v>
                </c:pt>
                <c:pt idx="11">
                  <c:v>12.81428571428572</c:v>
                </c:pt>
                <c:pt idx="12">
                  <c:v>13.95000000000001</c:v>
                </c:pt>
                <c:pt idx="13">
                  <c:v>14.94285714285714</c:v>
                </c:pt>
                <c:pt idx="14">
                  <c:v>11.5</c:v>
                </c:pt>
                <c:pt idx="15">
                  <c:v>10.57142857142857</c:v>
                </c:pt>
                <c:pt idx="16">
                  <c:v>20.41428571428583</c:v>
                </c:pt>
                <c:pt idx="17">
                  <c:v>27.47142857142853</c:v>
                </c:pt>
                <c:pt idx="18">
                  <c:v>16.1</c:v>
                </c:pt>
                <c:pt idx="19">
                  <c:v>16.71428571428584</c:v>
                </c:pt>
                <c:pt idx="20">
                  <c:v>14.03333333333333</c:v>
                </c:pt>
                <c:pt idx="21">
                  <c:v>12.25714285714287</c:v>
                </c:pt>
                <c:pt idx="22">
                  <c:v>24.0166666666667</c:v>
                </c:pt>
                <c:pt idx="23">
                  <c:v>7.8</c:v>
                </c:pt>
                <c:pt idx="24">
                  <c:v>18.25999999999999</c:v>
                </c:pt>
                <c:pt idx="25">
                  <c:v>12.06666666666673</c:v>
                </c:pt>
              </c:numCache>
            </c:numRef>
          </c:val>
        </c:ser>
        <c:ser>
          <c:idx val="2"/>
          <c:order val="2"/>
          <c:tx>
            <c:strRef>
              <c:f>Sheet2!$C$1</c:f>
              <c:strCache>
                <c:ptCount val="1"/>
                <c:pt idx="0">
                  <c:v>MODISx10</c:v>
                </c:pt>
              </c:strCache>
            </c:strRef>
          </c:tx>
          <c:marker>
            <c:symbol val="none"/>
          </c:marker>
          <c:val>
            <c:numRef>
              <c:f>Sheet2!$C$2:$C$27</c:f>
              <c:numCache>
                <c:formatCode>General</c:formatCode>
                <c:ptCount val="26"/>
                <c:pt idx="0">
                  <c:v>0.670000000000004</c:v>
                </c:pt>
                <c:pt idx="1">
                  <c:v>0.640000000000004</c:v>
                </c:pt>
                <c:pt idx="4">
                  <c:v>0.335000000000002</c:v>
                </c:pt>
                <c:pt idx="8">
                  <c:v>0.204285714285714</c:v>
                </c:pt>
                <c:pt idx="9">
                  <c:v>1.291666666666666</c:v>
                </c:pt>
                <c:pt idx="10">
                  <c:v>2.645</c:v>
                </c:pt>
                <c:pt idx="11">
                  <c:v>2.946666666666667</c:v>
                </c:pt>
                <c:pt idx="13">
                  <c:v>0.9475</c:v>
                </c:pt>
                <c:pt idx="14">
                  <c:v>1.609999999999992</c:v>
                </c:pt>
                <c:pt idx="15">
                  <c:v>1.62</c:v>
                </c:pt>
                <c:pt idx="16">
                  <c:v>3.885</c:v>
                </c:pt>
                <c:pt idx="17">
                  <c:v>3.764</c:v>
                </c:pt>
                <c:pt idx="18">
                  <c:v>3.760000000000001</c:v>
                </c:pt>
                <c:pt idx="19">
                  <c:v>3.7725</c:v>
                </c:pt>
                <c:pt idx="20">
                  <c:v>1.950000000000006</c:v>
                </c:pt>
                <c:pt idx="21">
                  <c:v>1.772500000000001</c:v>
                </c:pt>
                <c:pt idx="22">
                  <c:v>2.3075</c:v>
                </c:pt>
                <c:pt idx="23">
                  <c:v>1.756666666666667</c:v>
                </c:pt>
                <c:pt idx="24">
                  <c:v>4.378333333333353</c:v>
                </c:pt>
                <c:pt idx="25">
                  <c:v>1.760000000000001</c:v>
                </c:pt>
              </c:numCache>
            </c:numRef>
          </c:val>
        </c:ser>
        <c:marker val="1"/>
        <c:axId val="479808216"/>
        <c:axId val="645850200"/>
      </c:lineChart>
      <c:catAx>
        <c:axId val="479808216"/>
        <c:scaling>
          <c:orientation val="minMax"/>
        </c:scaling>
        <c:axPos val="b"/>
        <c:majorTickMark val="none"/>
        <c:tickLblPos val="nextTo"/>
        <c:crossAx val="645850200"/>
        <c:crosses val="autoZero"/>
        <c:auto val="1"/>
        <c:lblAlgn val="ctr"/>
        <c:lblOffset val="250"/>
      </c:catAx>
      <c:valAx>
        <c:axId val="645850200"/>
        <c:scaling>
          <c:orientation val="minMax"/>
        </c:scaling>
        <c:axPos val="l"/>
        <c:majorGridlines/>
        <c:title>
          <c:tx>
            <c:rich>
              <a:bodyPr/>
              <a:lstStyle/>
              <a:p>
                <a:pPr>
                  <a:defRPr/>
                </a:pPr>
                <a:r>
                  <a:rPr lang="en-US"/>
                  <a:t>PDSI/PM2.5/MODIS</a:t>
                </a:r>
              </a:p>
            </c:rich>
          </c:tx>
          <c:layout/>
        </c:title>
        <c:numFmt formatCode="General" sourceLinked="1"/>
        <c:majorTickMark val="none"/>
        <c:tickLblPos val="nextTo"/>
        <c:crossAx val="479808216"/>
        <c:crosses val="autoZero"/>
        <c:crossBetween val="between"/>
      </c:valAx>
    </c:plotArea>
    <c:legend>
      <c:legendPos val="r"/>
      <c:layout>
        <c:manualLayout>
          <c:xMode val="edge"/>
          <c:yMode val="edge"/>
          <c:x val="0.111172411395595"/>
          <c:y val="0.879326750822814"/>
          <c:w val="0.809081364829396"/>
          <c:h val="0.118876390451194"/>
        </c:manualLayout>
      </c:layout>
    </c:legend>
    <c:plotVisOnly val="1"/>
  </c:chart>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EF9835-79F1-4B50-9FC9-7CEEC5E21EE9}" type="datetimeFigureOut">
              <a:rPr lang="en-US" smtClean="0"/>
              <a:pPr/>
              <a:t>6/21/11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9E321B-1354-4FB7-A6AC-12D71C9540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9E321B-1354-4FB7-A6AC-12D71C954077}"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9E321B-1354-4FB7-A6AC-12D71C954077}"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HMM</a:t>
            </a:r>
            <a:r>
              <a:rPr lang="en-US" baseline="0" dirty="0" smtClean="0"/>
              <a:t>-based probabilistic drought classification</a:t>
            </a:r>
          </a:p>
          <a:p>
            <a:r>
              <a:rPr lang="en-US" baseline="0" dirty="0" smtClean="0"/>
              <a:t/>
            </a:r>
            <a:br>
              <a:rPr lang="en-US" baseline="0" dirty="0" smtClean="0"/>
            </a:br>
            <a:r>
              <a:rPr lang="en-US" baseline="0" dirty="0" smtClean="0"/>
              <a:t>GIS enabled data and tool, online editing and execution</a:t>
            </a:r>
          </a:p>
          <a:p>
            <a:endParaRPr lang="en-US" baseline="0" dirty="0" smtClean="0"/>
          </a:p>
          <a:p>
            <a:r>
              <a:rPr lang="en-US" baseline="0" dirty="0" smtClean="0"/>
              <a:t>Water deficit viewer (</a:t>
            </a:r>
            <a:r>
              <a:rPr lang="en-US" baseline="0" dirty="0" err="1" smtClean="0"/>
              <a:t>Rappture</a:t>
            </a:r>
            <a:r>
              <a:rPr lang="en-US" baseline="0" dirty="0" smtClean="0"/>
              <a:t>) – visualize the precipitation needed in order to recover from an existing drought and probability of recovery during a specific time window</a:t>
            </a:r>
          </a:p>
          <a:p>
            <a:endParaRPr lang="en-US" dirty="0"/>
          </a:p>
        </p:txBody>
      </p:sp>
      <p:sp>
        <p:nvSpPr>
          <p:cNvPr id="4" name="Slide Number Placeholder 3"/>
          <p:cNvSpPr>
            <a:spLocks noGrp="1"/>
          </p:cNvSpPr>
          <p:nvPr>
            <p:ph type="sldNum" sz="quarter" idx="10"/>
          </p:nvPr>
        </p:nvSpPr>
        <p:spPr/>
        <p:txBody>
          <a:bodyPr/>
          <a:lstStyle/>
          <a:p>
            <a:fld id="{BC9E321B-1354-4FB7-A6AC-12D71C954077}"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D7A584-3F9A-4A93-895F-7D0CE7968F67}" type="slidenum">
              <a:rPr lang="en-US" smtClean="0"/>
              <a:pPr/>
              <a:t>20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2228" name="Slide Number Placeholder 3"/>
          <p:cNvSpPr>
            <a:spLocks noGrp="1"/>
          </p:cNvSpPr>
          <p:nvPr>
            <p:ph type="sldNum" sz="quarter" idx="5"/>
          </p:nvPr>
        </p:nvSpPr>
        <p:spPr bwMode="auto">
          <a:noFill/>
          <a:ln>
            <a:miter lim="800000"/>
            <a:headEnd/>
            <a:tailEnd/>
          </a:ln>
        </p:spPr>
        <p:txBody>
          <a:bodyPr/>
          <a:lstStyle/>
          <a:p>
            <a:fld id="{8F2796E1-AF35-4243-8CF4-FBD6D6FC8242}" type="slidenum">
              <a:rPr lang="en-US">
                <a:latin typeface="Arial" charset="0"/>
              </a:rPr>
              <a:pPr/>
              <a:t>26</a:t>
            </a:fld>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3252" name="Slide Number Placeholder 3"/>
          <p:cNvSpPr>
            <a:spLocks noGrp="1"/>
          </p:cNvSpPr>
          <p:nvPr>
            <p:ph type="sldNum" sz="quarter" idx="5"/>
          </p:nvPr>
        </p:nvSpPr>
        <p:spPr bwMode="auto">
          <a:noFill/>
          <a:ln>
            <a:miter lim="800000"/>
            <a:headEnd/>
            <a:tailEnd/>
          </a:ln>
        </p:spPr>
        <p:txBody>
          <a:bodyPr/>
          <a:lstStyle/>
          <a:p>
            <a:fld id="{2EB91358-7A32-EA44-A451-243FCC1A069C}" type="slidenum">
              <a:rPr lang="en-US">
                <a:latin typeface="Arial" charset="0"/>
              </a:rPr>
              <a:pPr/>
              <a:t>27</a:t>
            </a:fld>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idx="5"/>
          </p:nvPr>
        </p:nvSpPr>
        <p:spPr bwMode="auto">
          <a:noFill/>
          <a:ln>
            <a:miter lim="800000"/>
            <a:headEnd/>
            <a:tailEnd/>
          </a:ln>
        </p:spPr>
        <p:txBody>
          <a:bodyPr/>
          <a:lstStyle/>
          <a:p>
            <a:fld id="{75A1BB90-5598-ED4C-AD28-037C8A3D8DCE}" type="slidenum">
              <a:rPr lang="en-US">
                <a:latin typeface="Arial" charset="0"/>
              </a:rPr>
              <a:pPr/>
              <a:t>28</a:t>
            </a:fld>
            <a:endParaRPr lang="en-US">
              <a:latin typeface="Arial" charset="0"/>
            </a:endParaRPr>
          </a:p>
        </p:txBody>
      </p:sp>
      <p:sp>
        <p:nvSpPr>
          <p:cNvPr id="54275" name="Rectangle 1"/>
          <p:cNvSpPr>
            <a:spLocks noChangeArrowheads="1" noTextEdit="1"/>
          </p:cNvSpPr>
          <p:nvPr>
            <p:ph type="sldImg"/>
          </p:nvPr>
        </p:nvSpPr>
        <p:spPr bwMode="auto">
          <a:xfrm>
            <a:off x="1144588" y="693738"/>
            <a:ext cx="4570412" cy="3429000"/>
          </a:xfrm>
          <a:solidFill>
            <a:srgbClr val="FFFFFF"/>
          </a:solidFill>
          <a:ln>
            <a:solidFill>
              <a:srgbClr val="000000"/>
            </a:solidFill>
            <a:miter lim="800000"/>
            <a:headEnd/>
            <a:tailEnd/>
          </a:ln>
        </p:spPr>
      </p:sp>
      <p:sp>
        <p:nvSpPr>
          <p:cNvPr id="54276" name="Rectangle 2"/>
          <p:cNvSpPr>
            <a:spLocks noChangeArrowheads="1"/>
          </p:cNvSpPr>
          <p:nvPr>
            <p:ph type="body" idx="1"/>
          </p:nvPr>
        </p:nvSpPr>
        <p:spPr bwMode="auto">
          <a:xfrm>
            <a:off x="685800" y="4341813"/>
            <a:ext cx="5487988" cy="4032250"/>
          </a:xfrm>
          <a:noFill/>
        </p:spPr>
        <p:txBody>
          <a:bodyPr wrap="none" numCol="1" anchor="ctr"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5E85A8-0148-44EA-87D1-9440B9E569BF}"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9E321B-1354-4FB7-A6AC-12D71C954077}"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7" name="Picture 6" descr="green darker.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166325-4B56-4EBB-A9D2-6C882B6126D5}" type="datetimeFigureOut">
              <a:rPr lang="en-US" smtClean="0"/>
              <a:pPr/>
              <a:t>6/21/11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66325-4B56-4EBB-A9D2-6C882B6126D5}" type="datetimeFigureOut">
              <a:rPr lang="en-US" smtClean="0"/>
              <a:pPr/>
              <a:t>6/21/11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66325-4B56-4EBB-A9D2-6C882B6126D5}" type="datetimeFigureOut">
              <a:rPr lang="en-US" smtClean="0"/>
              <a:pPr/>
              <a:t>6/21/11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4A7BD11-57C7-F242-8938-CBFAD29F8FF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smtClean="0"/>
              <a:t>Jun</a:t>
            </a:r>
            <a:endParaRPr lang="en-US" dirty="0"/>
          </a:p>
        </p:txBody>
      </p:sp>
      <p:sp>
        <p:nvSpPr>
          <p:cNvPr id="5" name="Footer Placeholder 4"/>
          <p:cNvSpPr>
            <a:spLocks noGrp="1"/>
          </p:cNvSpPr>
          <p:nvPr>
            <p:ph type="ftr" sz="quarter" idx="11"/>
          </p:nvPr>
        </p:nvSpPr>
        <p:spPr/>
        <p:txBody>
          <a:bodyPr/>
          <a:lstStyle/>
          <a:p>
            <a:r>
              <a:rPr lang="en-US" dirty="0" smtClean="0"/>
              <a:t>The DDAD011 Symposium</a:t>
            </a:r>
            <a:endParaRPr lang="en-US" dirty="0"/>
          </a:p>
        </p:txBody>
      </p:sp>
      <p:sp>
        <p:nvSpPr>
          <p:cNvPr id="6" name="Slide Number Placeholder 5"/>
          <p:cNvSpPr>
            <a:spLocks noGrp="1"/>
          </p:cNvSpPr>
          <p:nvPr>
            <p:ph type="sldNum" sz="quarter" idx="12"/>
          </p:nvPr>
        </p:nvSpPr>
        <p:spPr/>
        <p:txBody>
          <a:bodyPr/>
          <a:lstStyle/>
          <a:p>
            <a:fld id="{98E98A83-4E12-4639-ADC5-21654A7EDB83}" type="slidenum">
              <a:rPr lang="en-US" smtClean="0"/>
              <a:pPr/>
              <a:t>‹#›</a:t>
            </a:fld>
            <a:endParaRPr lang="en-US"/>
          </a:p>
        </p:txBody>
      </p:sp>
      <p:pic>
        <p:nvPicPr>
          <p:cNvPr id="9" name="Picture 8" descr="green darker.jpg"/>
          <p:cNvPicPr>
            <a:picLocks noChangeAspect="1"/>
          </p:cNvPicPr>
          <p:nvPr userDrawn="1"/>
        </p:nvPicPr>
        <p:blipFill>
          <a:blip r:embed="rId2" cstate="print"/>
          <a:stretch>
            <a:fillRect/>
          </a:stretch>
        </p:blipFill>
        <p:spPr>
          <a:xfrm>
            <a:off x="0" y="0"/>
            <a:ext cx="9144000" cy="1295400"/>
          </a:xfrm>
          <a:prstGeom prst="rect">
            <a:avLst/>
          </a:prstGeom>
        </p:spPr>
      </p:pic>
      <p:sp>
        <p:nvSpPr>
          <p:cNvPr id="2" name="Title 1"/>
          <p:cNvSpPr>
            <a:spLocks noGrp="1"/>
          </p:cNvSpPr>
          <p:nvPr>
            <p:ph type="title"/>
          </p:nvPr>
        </p:nvSpPr>
        <p:spPr>
          <a:xfrm>
            <a:off x="1066800" y="152400"/>
            <a:ext cx="7924800" cy="1143000"/>
          </a:xfrm>
        </p:spPr>
        <p:txBody>
          <a:bodyPr>
            <a:normAutofit/>
          </a:bodyPr>
          <a:lstStyle>
            <a:lvl1pPr>
              <a:defRPr sz="4000">
                <a:solidFill>
                  <a:schemeClr val="bg1"/>
                </a:solidFill>
              </a:defRPr>
            </a:lvl1pPr>
          </a:lstStyle>
          <a:p>
            <a:r>
              <a:rPr lang="en-US" dirty="0" smtClean="0"/>
              <a:t>Click to edit Master title style</a:t>
            </a:r>
            <a:endParaRPr lang="en-US" dirty="0"/>
          </a:p>
        </p:txBody>
      </p:sp>
      <p:pic>
        <p:nvPicPr>
          <p:cNvPr id="1026" name="Picture 2"/>
          <p:cNvPicPr>
            <a:picLocks noChangeAspect="1" noChangeArrowheads="1"/>
          </p:cNvPicPr>
          <p:nvPr userDrawn="1"/>
        </p:nvPicPr>
        <p:blipFill>
          <a:blip r:embed="rId3" cstate="print"/>
          <a:srcRect/>
          <a:stretch>
            <a:fillRect/>
          </a:stretch>
        </p:blipFill>
        <p:spPr bwMode="auto">
          <a:xfrm>
            <a:off x="0" y="76200"/>
            <a:ext cx="1384300" cy="1140907"/>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166325-4B56-4EBB-A9D2-6C882B6126D5}" type="datetimeFigureOut">
              <a:rPr lang="en-US" smtClean="0"/>
              <a:pPr/>
              <a:t>6/21/11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166325-4B56-4EBB-A9D2-6C882B6126D5}" type="datetimeFigureOut">
              <a:rPr lang="en-US" smtClean="0"/>
              <a:pPr/>
              <a:t>6/21/11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166325-4B56-4EBB-A9D2-6C882B6126D5}" type="datetimeFigureOut">
              <a:rPr lang="en-US" smtClean="0"/>
              <a:pPr/>
              <a:t>6/21/11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166325-4B56-4EBB-A9D2-6C882B6126D5}" type="datetimeFigureOut">
              <a:rPr lang="en-US" smtClean="0"/>
              <a:pPr/>
              <a:t>6/21/11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66325-4B56-4EBB-A9D2-6C882B6126D5}" type="datetimeFigureOut">
              <a:rPr lang="en-US" smtClean="0"/>
              <a:pPr/>
              <a:t>6/21/11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66325-4B56-4EBB-A9D2-6C882B6126D5}" type="datetimeFigureOut">
              <a:rPr lang="en-US" smtClean="0"/>
              <a:pPr/>
              <a:t>6/21/11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66325-4B56-4EBB-A9D2-6C882B6126D5}" type="datetimeFigureOut">
              <a:rPr lang="en-US" smtClean="0"/>
              <a:pPr/>
              <a:t>6/21/11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E98A83-4E12-4639-ADC5-21654A7EDB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66325-4B56-4EBB-A9D2-6C882B6126D5}" type="datetimeFigureOut">
              <a:rPr lang="en-US" smtClean="0"/>
              <a:pPr/>
              <a:t>6/21/11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98A83-4E12-4639-ADC5-21654A7EDB8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6" Type="http://schemas.openxmlformats.org/officeDocument/2006/relationships/image" Target="../media/image72.jpeg"/><Relationship Id="rId47" Type="http://schemas.openxmlformats.org/officeDocument/2006/relationships/image" Target="../media/image73.jpeg"/><Relationship Id="rId48" Type="http://schemas.openxmlformats.org/officeDocument/2006/relationships/image" Target="../media/image74.jpeg"/><Relationship Id="rId49" Type="http://schemas.openxmlformats.org/officeDocument/2006/relationships/image" Target="../media/image75.jpeg"/><Relationship Id="rId20" Type="http://schemas.openxmlformats.org/officeDocument/2006/relationships/image" Target="../media/image46.jpeg"/><Relationship Id="rId21" Type="http://schemas.openxmlformats.org/officeDocument/2006/relationships/image" Target="../media/image47.jpeg"/><Relationship Id="rId22" Type="http://schemas.openxmlformats.org/officeDocument/2006/relationships/image" Target="../media/image48.jpeg"/><Relationship Id="rId23" Type="http://schemas.openxmlformats.org/officeDocument/2006/relationships/image" Target="../media/image49.jpeg"/><Relationship Id="rId24" Type="http://schemas.openxmlformats.org/officeDocument/2006/relationships/image" Target="../media/image50.jpeg"/><Relationship Id="rId25" Type="http://schemas.openxmlformats.org/officeDocument/2006/relationships/image" Target="../media/image51.jpeg"/><Relationship Id="rId26" Type="http://schemas.openxmlformats.org/officeDocument/2006/relationships/image" Target="../media/image52.jpeg"/><Relationship Id="rId27" Type="http://schemas.openxmlformats.org/officeDocument/2006/relationships/image" Target="../media/image53.jpeg"/><Relationship Id="rId28" Type="http://schemas.openxmlformats.org/officeDocument/2006/relationships/image" Target="../media/image54.jpeg"/><Relationship Id="rId29" Type="http://schemas.openxmlformats.org/officeDocument/2006/relationships/image" Target="../media/image55.jpeg"/><Relationship Id="rId50"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30" Type="http://schemas.openxmlformats.org/officeDocument/2006/relationships/image" Target="../media/image56.jpeg"/><Relationship Id="rId31" Type="http://schemas.openxmlformats.org/officeDocument/2006/relationships/image" Target="../media/image57.jpeg"/><Relationship Id="rId32" Type="http://schemas.openxmlformats.org/officeDocument/2006/relationships/image" Target="../media/image58.jpeg"/><Relationship Id="rId9" Type="http://schemas.openxmlformats.org/officeDocument/2006/relationships/image" Target="../media/image35.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33" Type="http://schemas.openxmlformats.org/officeDocument/2006/relationships/image" Target="../media/image59.jpeg"/><Relationship Id="rId34" Type="http://schemas.openxmlformats.org/officeDocument/2006/relationships/image" Target="../media/image60.jpeg"/><Relationship Id="rId35" Type="http://schemas.openxmlformats.org/officeDocument/2006/relationships/image" Target="../media/image61.jpeg"/><Relationship Id="rId36" Type="http://schemas.openxmlformats.org/officeDocument/2006/relationships/image" Target="../media/image62.jpeg"/><Relationship Id="rId10" Type="http://schemas.openxmlformats.org/officeDocument/2006/relationships/image" Target="../media/image36.jpeg"/><Relationship Id="rId11" Type="http://schemas.openxmlformats.org/officeDocument/2006/relationships/image" Target="../media/image37.jpeg"/><Relationship Id="rId12" Type="http://schemas.openxmlformats.org/officeDocument/2006/relationships/image" Target="../media/image38.jpeg"/><Relationship Id="rId13" Type="http://schemas.openxmlformats.org/officeDocument/2006/relationships/image" Target="../media/image39.jpeg"/><Relationship Id="rId14" Type="http://schemas.openxmlformats.org/officeDocument/2006/relationships/image" Target="../media/image40.jpeg"/><Relationship Id="rId15" Type="http://schemas.openxmlformats.org/officeDocument/2006/relationships/image" Target="../media/image41.jpeg"/><Relationship Id="rId16" Type="http://schemas.openxmlformats.org/officeDocument/2006/relationships/image" Target="../media/image42.jpeg"/><Relationship Id="rId17" Type="http://schemas.openxmlformats.org/officeDocument/2006/relationships/image" Target="../media/image43.jpeg"/><Relationship Id="rId18" Type="http://schemas.openxmlformats.org/officeDocument/2006/relationships/image" Target="../media/image44.jpeg"/><Relationship Id="rId19" Type="http://schemas.openxmlformats.org/officeDocument/2006/relationships/image" Target="../media/image45.jpeg"/><Relationship Id="rId37" Type="http://schemas.openxmlformats.org/officeDocument/2006/relationships/image" Target="../media/image63.jpeg"/><Relationship Id="rId38" Type="http://schemas.openxmlformats.org/officeDocument/2006/relationships/image" Target="../media/image64.jpeg"/><Relationship Id="rId39" Type="http://schemas.openxmlformats.org/officeDocument/2006/relationships/image" Target="../media/image65.jpeg"/><Relationship Id="rId40" Type="http://schemas.openxmlformats.org/officeDocument/2006/relationships/image" Target="../media/image66.jpeg"/><Relationship Id="rId41" Type="http://schemas.openxmlformats.org/officeDocument/2006/relationships/image" Target="../media/image67.jpeg"/><Relationship Id="rId42" Type="http://schemas.openxmlformats.org/officeDocument/2006/relationships/image" Target="../media/image68.jpeg"/><Relationship Id="rId43" Type="http://schemas.openxmlformats.org/officeDocument/2006/relationships/image" Target="../media/image69.jpeg"/><Relationship Id="rId44" Type="http://schemas.openxmlformats.org/officeDocument/2006/relationships/image" Target="../media/image70.jpeg"/><Relationship Id="rId45" Type="http://schemas.openxmlformats.org/officeDocument/2006/relationships/image" Target="../media/image7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7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6" Type="http://schemas.openxmlformats.org/officeDocument/2006/relationships/chart" Target="../charts/chart8.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1.wmf"/><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6.jpe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jpeg"/><Relationship Id="rId6" Type="http://schemas.openxmlformats.org/officeDocument/2006/relationships/chart" Target="../charts/chart9.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US" dirty="0" smtClean="0">
                <a:solidFill>
                  <a:schemeClr val="bg1"/>
                </a:solidFill>
              </a:rPr>
              <a:t>DRINET Project Overview</a:t>
            </a:r>
            <a:endParaRPr lang="en-US" dirty="0">
              <a:solidFill>
                <a:schemeClr val="bg1"/>
              </a:solidFill>
            </a:endParaRPr>
          </a:p>
        </p:txBody>
      </p:sp>
      <p:sp>
        <p:nvSpPr>
          <p:cNvPr id="3" name="Subtitle 2"/>
          <p:cNvSpPr>
            <a:spLocks noGrp="1"/>
          </p:cNvSpPr>
          <p:nvPr>
            <p:ph type="subTitle" idx="1"/>
          </p:nvPr>
        </p:nvSpPr>
        <p:spPr>
          <a:xfrm>
            <a:off x="1752600" y="2667000"/>
            <a:ext cx="5791200" cy="3429000"/>
          </a:xfrm>
        </p:spPr>
        <p:txBody>
          <a:bodyPr>
            <a:normAutofit fontScale="62500" lnSpcReduction="20000"/>
          </a:bodyPr>
          <a:lstStyle/>
          <a:p>
            <a:pPr algn="l"/>
            <a:r>
              <a:rPr lang="en-US" dirty="0" smtClean="0">
                <a:solidFill>
                  <a:schemeClr val="bg1">
                    <a:lumMod val="75000"/>
                  </a:schemeClr>
                </a:solidFill>
              </a:rPr>
              <a:t>Carol Song</a:t>
            </a:r>
          </a:p>
          <a:p>
            <a:pPr algn="l"/>
            <a:r>
              <a:rPr lang="en-US" dirty="0" smtClean="0">
                <a:solidFill>
                  <a:schemeClr val="bg1">
                    <a:lumMod val="75000"/>
                  </a:schemeClr>
                </a:solidFill>
              </a:rPr>
              <a:t>Daniel Aliaga</a:t>
            </a:r>
          </a:p>
          <a:p>
            <a:pPr algn="l"/>
            <a:r>
              <a:rPr lang="en-US" dirty="0" smtClean="0">
                <a:solidFill>
                  <a:schemeClr val="bg1">
                    <a:lumMod val="75000"/>
                  </a:schemeClr>
                </a:solidFill>
              </a:rPr>
              <a:t>Jake Carlson</a:t>
            </a:r>
          </a:p>
          <a:p>
            <a:pPr algn="l"/>
            <a:r>
              <a:rPr lang="en-US" dirty="0" smtClean="0">
                <a:solidFill>
                  <a:schemeClr val="bg1">
                    <a:lumMod val="75000"/>
                  </a:schemeClr>
                </a:solidFill>
              </a:rPr>
              <a:t>Indrajeet Chaubey</a:t>
            </a:r>
          </a:p>
          <a:p>
            <a:pPr algn="l"/>
            <a:r>
              <a:rPr lang="en-US" dirty="0" smtClean="0">
                <a:solidFill>
                  <a:schemeClr val="bg1">
                    <a:lumMod val="75000"/>
                  </a:schemeClr>
                </a:solidFill>
              </a:rPr>
              <a:t>Rao Govindaraju</a:t>
            </a:r>
          </a:p>
          <a:p>
            <a:pPr algn="l"/>
            <a:r>
              <a:rPr lang="en-US" dirty="0" smtClean="0">
                <a:solidFill>
                  <a:schemeClr val="bg1">
                    <a:lumMod val="75000"/>
                  </a:schemeClr>
                </a:solidFill>
              </a:rPr>
              <a:t>Chris Hoffmann</a:t>
            </a:r>
          </a:p>
          <a:p>
            <a:pPr algn="l"/>
            <a:r>
              <a:rPr lang="en-US" dirty="0" smtClean="0">
                <a:solidFill>
                  <a:schemeClr val="bg1">
                    <a:lumMod val="75000"/>
                  </a:schemeClr>
                </a:solidFill>
              </a:rPr>
              <a:t>Dev Niyogi</a:t>
            </a:r>
          </a:p>
          <a:p>
            <a:pPr algn="l"/>
            <a:r>
              <a:rPr lang="en-US" dirty="0" smtClean="0">
                <a:solidFill>
                  <a:schemeClr val="bg1">
                    <a:lumMod val="75000"/>
                  </a:schemeClr>
                </a:solidFill>
              </a:rPr>
              <a:t> Lan Zhao</a:t>
            </a:r>
          </a:p>
          <a:p>
            <a:pPr algn="l"/>
            <a:endParaRPr lang="en-US" dirty="0" smtClean="0">
              <a:solidFill>
                <a:schemeClr val="bg1">
                  <a:lumMod val="75000"/>
                </a:schemeClr>
              </a:solidFill>
            </a:endParaRPr>
          </a:p>
          <a:p>
            <a:r>
              <a:rPr lang="en-US" sz="5100" dirty="0" smtClean="0">
                <a:solidFill>
                  <a:schemeClr val="bg1">
                    <a:lumMod val="75000"/>
                  </a:schemeClr>
                </a:solidFill>
              </a:rPr>
              <a:t>Purdue University</a:t>
            </a:r>
            <a:endParaRPr lang="en-US" sz="5100" dirty="0">
              <a:solidFill>
                <a:schemeClr val="bg1">
                  <a:lumMod val="75000"/>
                </a:schemeClr>
              </a:solidFill>
            </a:endParaRPr>
          </a:p>
        </p:txBody>
      </p:sp>
      <p:pic>
        <p:nvPicPr>
          <p:cNvPr id="4" name="Picture 3" descr="team pics sm.jpg"/>
          <p:cNvPicPr>
            <a:picLocks noChangeAspect="1"/>
          </p:cNvPicPr>
          <p:nvPr/>
        </p:nvPicPr>
        <p:blipFill>
          <a:blip r:embed="rId2" cstate="print"/>
          <a:stretch>
            <a:fillRect/>
          </a:stretch>
        </p:blipFill>
        <p:spPr>
          <a:xfrm>
            <a:off x="3886199" y="2743200"/>
            <a:ext cx="3412067" cy="2362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Metadata for DRINET</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t>Jake Carlson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fontAlgn="ctr"/>
            <a:r>
              <a:rPr lang="en-US" dirty="0" smtClean="0"/>
              <a:t>Functionality:</a:t>
            </a:r>
          </a:p>
          <a:p>
            <a:pPr lvl="1" fontAlgn="ctr"/>
            <a:r>
              <a:rPr lang="en-US" dirty="0" smtClean="0"/>
              <a:t>Discovery</a:t>
            </a:r>
          </a:p>
          <a:p>
            <a:pPr lvl="1" fontAlgn="ctr"/>
            <a:r>
              <a:rPr lang="en-US" dirty="0" smtClean="0"/>
              <a:t>Description</a:t>
            </a:r>
          </a:p>
          <a:p>
            <a:pPr lvl="1" fontAlgn="ctr"/>
            <a:r>
              <a:rPr lang="en-US" dirty="0" smtClean="0"/>
              <a:t>Defining Relationships </a:t>
            </a:r>
          </a:p>
          <a:p>
            <a:pPr lvl="1" fontAlgn="ctr"/>
            <a:r>
              <a:rPr lang="en-US" dirty="0" smtClean="0"/>
              <a:t>Dissemination</a:t>
            </a:r>
          </a:p>
          <a:p>
            <a:pPr marL="449262" lvl="1" indent="0" fontAlgn="ctr">
              <a:buNone/>
            </a:pPr>
            <a:endParaRPr lang="en-US" sz="1000" dirty="0" smtClean="0"/>
          </a:p>
          <a:p>
            <a:pPr fontAlgn="ctr"/>
            <a:r>
              <a:rPr lang="en-US" dirty="0" smtClean="0"/>
              <a:t>Challenges:</a:t>
            </a:r>
          </a:p>
          <a:p>
            <a:pPr lvl="1" fontAlgn="ctr"/>
            <a:r>
              <a:rPr lang="en-US" dirty="0" smtClean="0"/>
              <a:t>Diversity of Data </a:t>
            </a:r>
          </a:p>
          <a:p>
            <a:pPr lvl="1" fontAlgn="ctr"/>
            <a:r>
              <a:rPr lang="en-US" dirty="0" smtClean="0"/>
              <a:t>Diversity of Audience &amp; Needs</a:t>
            </a:r>
          </a:p>
          <a:p>
            <a:pPr lvl="1" fontAlgn="ctr"/>
            <a:r>
              <a:rPr lang="en-US" dirty="0" smtClean="0"/>
              <a:t>Need for a Balance – depth &amp; breadth; standards &amp; local needs </a:t>
            </a:r>
          </a:p>
          <a:p>
            <a:endParaRPr lang="en-US" dirty="0"/>
          </a:p>
        </p:txBody>
      </p:sp>
      <p:sp>
        <p:nvSpPr>
          <p:cNvPr id="3" name="Title 2"/>
          <p:cNvSpPr>
            <a:spLocks noGrp="1"/>
          </p:cNvSpPr>
          <p:nvPr>
            <p:ph type="title"/>
          </p:nvPr>
        </p:nvSpPr>
        <p:spPr/>
        <p:txBody>
          <a:bodyPr>
            <a:normAutofit/>
          </a:bodyPr>
          <a:lstStyle/>
          <a:p>
            <a:r>
              <a:rPr lang="en-US" dirty="0" smtClean="0"/>
              <a:t>Metadata for DRINET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DIF Metadata Standard</a:t>
            </a:r>
            <a:endParaRPr lang="en-US" dirty="0"/>
          </a:p>
        </p:txBody>
      </p:sp>
      <p:pic>
        <p:nvPicPr>
          <p:cNvPr id="4" name="Content Placeholder 2"/>
          <p:cNvPicPr>
            <a:picLocks noChangeAspect="1"/>
          </p:cNvPicPr>
          <p:nvPr/>
        </p:nvPicPr>
        <p:blipFill>
          <a:blip r:embed="rId2"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381000" y="1523187"/>
            <a:ext cx="5373243" cy="5258613"/>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3733800" y="1524000"/>
            <a:ext cx="4793942" cy="5143500"/>
          </a:xfrm>
          <a:prstGeom prst="rect">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Drought Classification</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t>Rao Govindaraju</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076" name="Rectangle 6"/>
          <p:cNvSpPr>
            <a:spLocks noGrp="1" noChangeArrowheads="1"/>
          </p:cNvSpPr>
          <p:nvPr>
            <p:ph type="body" sz="half" idx="1"/>
          </p:nvPr>
        </p:nvSpPr>
        <p:spPr>
          <a:xfrm>
            <a:off x="152400" y="1447800"/>
            <a:ext cx="4321175" cy="1143000"/>
          </a:xfrm>
          <a:noFill/>
        </p:spPr>
        <p:txBody>
          <a:bodyPr>
            <a:normAutofit/>
          </a:bodyPr>
          <a:lstStyle/>
          <a:p>
            <a:pPr eaLnBrk="1" hangingPunct="1">
              <a:lnSpc>
                <a:spcPct val="90000"/>
              </a:lnSpc>
            </a:pPr>
            <a:r>
              <a:rPr lang="en-US" altLang="zh-TW" sz="2400" dirty="0" smtClean="0">
                <a:ea typeface="新細明體" pitchFamily="18" charset="-120"/>
              </a:rPr>
              <a:t>Precipitation: </a:t>
            </a:r>
            <a:r>
              <a:rPr lang="en-US" altLang="zh-TW" sz="2000" dirty="0" smtClean="0">
                <a:ea typeface="新細明體" pitchFamily="18" charset="-120"/>
              </a:rPr>
              <a:t>NCDC daily precipitation dataset; </a:t>
            </a:r>
            <a:r>
              <a:rPr lang="en-US" altLang="zh-TW" sz="1800" dirty="0" smtClean="0">
                <a:ea typeface="新細明體" pitchFamily="18" charset="-120"/>
              </a:rPr>
              <a:t>73 stations with record length greater than 80 years</a:t>
            </a:r>
          </a:p>
          <a:p>
            <a:pPr lvl="4" eaLnBrk="1" hangingPunct="1">
              <a:lnSpc>
                <a:spcPct val="90000"/>
              </a:lnSpc>
              <a:buFontTx/>
              <a:buNone/>
            </a:pPr>
            <a:endParaRPr lang="en-US" altLang="zh-TW" sz="1600" dirty="0" smtClean="0">
              <a:ea typeface="新細明體" pitchFamily="18" charset="-120"/>
            </a:endParaRPr>
          </a:p>
          <a:p>
            <a:pPr eaLnBrk="1" hangingPunct="1">
              <a:lnSpc>
                <a:spcPct val="90000"/>
              </a:lnSpc>
              <a:buFontTx/>
              <a:buNone/>
            </a:pPr>
            <a:endParaRPr lang="en-US" altLang="zh-TW" sz="1800" dirty="0" smtClean="0">
              <a:ea typeface="新細明體" pitchFamily="18" charset="-120"/>
            </a:endParaRPr>
          </a:p>
        </p:txBody>
      </p:sp>
      <p:pic>
        <p:nvPicPr>
          <p:cNvPr id="3077" name="Picture 8" descr="Figure02"/>
          <p:cNvPicPr>
            <a:picLocks noChangeAspect="1" noChangeArrowheads="1"/>
          </p:cNvPicPr>
          <p:nvPr/>
        </p:nvPicPr>
        <p:blipFill>
          <a:blip r:embed="rId3" cstate="print"/>
          <a:srcRect/>
          <a:stretch>
            <a:fillRect/>
          </a:stretch>
        </p:blipFill>
        <p:spPr bwMode="auto">
          <a:xfrm>
            <a:off x="592138" y="2465387"/>
            <a:ext cx="3294062" cy="4392613"/>
          </a:xfrm>
          <a:prstGeom prst="rect">
            <a:avLst/>
          </a:prstGeom>
          <a:noFill/>
          <a:ln w="9525">
            <a:noFill/>
            <a:miter lim="800000"/>
            <a:headEnd/>
            <a:tailEnd/>
          </a:ln>
        </p:spPr>
      </p:pic>
      <p:sp>
        <p:nvSpPr>
          <p:cNvPr id="13" name="Rectangle 6"/>
          <p:cNvSpPr txBox="1">
            <a:spLocks noChangeArrowheads="1"/>
          </p:cNvSpPr>
          <p:nvPr/>
        </p:nvSpPr>
        <p:spPr bwMode="auto">
          <a:xfrm>
            <a:off x="4419600" y="1447800"/>
            <a:ext cx="4595812" cy="10668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altLang="zh-TW" sz="2400" dirty="0" err="1">
                <a:ea typeface="新細明體" pitchFamily="18" charset="-120"/>
              </a:rPr>
              <a:t>Streamflow</a:t>
            </a:r>
            <a:r>
              <a:rPr lang="en-US" altLang="zh-TW" sz="2400" dirty="0">
                <a:ea typeface="新細明體" pitchFamily="18" charset="-120"/>
              </a:rPr>
              <a:t>: </a:t>
            </a:r>
            <a:r>
              <a:rPr lang="en-US" altLang="zh-TW" sz="2000" dirty="0">
                <a:ea typeface="新細明體" pitchFamily="18" charset="-120"/>
              </a:rPr>
              <a:t>USGS unregulated daily mean flow; </a:t>
            </a:r>
            <a:r>
              <a:rPr lang="en-US" altLang="zh-TW" dirty="0">
                <a:ea typeface="新細明體" pitchFamily="18" charset="-120"/>
              </a:rPr>
              <a:t>37 stations with record length greater than 50 years</a:t>
            </a:r>
          </a:p>
          <a:p>
            <a:pPr marL="2057400" lvl="4" indent="-228600">
              <a:lnSpc>
                <a:spcPct val="90000"/>
              </a:lnSpc>
              <a:spcBef>
                <a:spcPct val="20000"/>
              </a:spcBef>
              <a:buFontTx/>
              <a:buChar char="»"/>
            </a:pPr>
            <a:endParaRPr lang="en-US" altLang="zh-TW" sz="1600" dirty="0">
              <a:ea typeface="新細明體" pitchFamily="18" charset="-120"/>
            </a:endParaRPr>
          </a:p>
          <a:p>
            <a:pPr marL="342900" indent="-342900">
              <a:lnSpc>
                <a:spcPct val="90000"/>
              </a:lnSpc>
              <a:spcBef>
                <a:spcPct val="20000"/>
              </a:spcBef>
            </a:pPr>
            <a:endParaRPr lang="en-US" altLang="zh-TW" dirty="0">
              <a:ea typeface="新細明體" pitchFamily="18" charset="-120"/>
            </a:endParaRPr>
          </a:p>
        </p:txBody>
      </p:sp>
      <p:pic>
        <p:nvPicPr>
          <p:cNvPr id="3079" name="Picture 9" descr="Figure03"/>
          <p:cNvPicPr>
            <a:picLocks noChangeAspect="1" noChangeArrowheads="1"/>
          </p:cNvPicPr>
          <p:nvPr/>
        </p:nvPicPr>
        <p:blipFill>
          <a:blip r:embed="rId4" cstate="print"/>
          <a:srcRect/>
          <a:stretch>
            <a:fillRect/>
          </a:stretch>
        </p:blipFill>
        <p:spPr bwMode="auto">
          <a:xfrm>
            <a:off x="4724400" y="2422549"/>
            <a:ext cx="3325813" cy="4435451"/>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smtClean="0"/>
              <a:t>Sources and Study Areas</a:t>
            </a:r>
            <a:endParaRPr lang="en-US" dirty="0"/>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Joint Deficit Index</a:t>
            </a:r>
            <a:endParaRPr lang="en-US" dirty="0"/>
          </a:p>
        </p:txBody>
      </p:sp>
      <p:sp>
        <p:nvSpPr>
          <p:cNvPr id="4" name="Rectangle 6"/>
          <p:cNvSpPr txBox="1">
            <a:spLocks noChangeArrowheads="1"/>
          </p:cNvSpPr>
          <p:nvPr/>
        </p:nvSpPr>
        <p:spPr>
          <a:xfrm>
            <a:off x="468313" y="1620838"/>
            <a:ext cx="8218487" cy="576262"/>
          </a:xfrm>
          <a:prstGeom prst="rect">
            <a:avLst/>
          </a:prstGeom>
          <a:no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800" b="0" i="0" u="none" strike="noStrike" kern="1200" cap="none" spc="0" normalizeH="0" baseline="0" noProof="0" smtClean="0">
                <a:ln>
                  <a:noFill/>
                </a:ln>
                <a:solidFill>
                  <a:schemeClr val="tx1"/>
                </a:solidFill>
                <a:effectLst/>
                <a:uLnTx/>
                <a:uFillTx/>
                <a:latin typeface="+mn-lt"/>
                <a:ea typeface="新細明體" pitchFamily="18" charset="-120"/>
                <a:cs typeface="+mn-cs"/>
              </a:rPr>
              <a:t>Major drought events</a:t>
            </a:r>
            <a:r>
              <a:rPr kumimoji="0" lang="zh-TW" altLang="en-US" sz="2800" b="0" i="0" u="none" strike="noStrike" kern="1200" cap="none" spc="0" normalizeH="0" baseline="0" noProof="0" smtClean="0">
                <a:ln>
                  <a:noFill/>
                </a:ln>
                <a:solidFill>
                  <a:schemeClr val="tx1"/>
                </a:solidFill>
                <a:effectLst/>
                <a:uLnTx/>
                <a:uFillTx/>
                <a:latin typeface="+mn-lt"/>
                <a:ea typeface="新細明體" pitchFamily="18" charset="-120"/>
                <a:cs typeface="+mn-cs"/>
              </a:rPr>
              <a:t> </a:t>
            </a:r>
            <a:r>
              <a:rPr kumimoji="0" lang="en-US" altLang="zh-TW" sz="2800" b="0" i="0" u="none" strike="noStrike" kern="1200" cap="none" spc="0" normalizeH="0" baseline="0" noProof="0" smtClean="0">
                <a:ln>
                  <a:noFill/>
                </a:ln>
                <a:solidFill>
                  <a:schemeClr val="tx1"/>
                </a:solidFill>
                <a:effectLst/>
                <a:uLnTx/>
                <a:uFillTx/>
                <a:latin typeface="+mn-lt"/>
                <a:ea typeface="新細明體" pitchFamily="18" charset="-120"/>
                <a:cs typeface="+mn-cs"/>
              </a:rPr>
              <a:t>in Indiana</a:t>
            </a:r>
          </a:p>
        </p:txBody>
      </p:sp>
      <p:pic>
        <p:nvPicPr>
          <p:cNvPr id="5" name="Picture 29" descr="jSPI193109"/>
          <p:cNvPicPr>
            <a:picLocks noChangeAspect="1" noChangeArrowheads="1"/>
          </p:cNvPicPr>
          <p:nvPr/>
        </p:nvPicPr>
        <p:blipFill>
          <a:blip r:embed="rId2" cstate="print"/>
          <a:srcRect/>
          <a:stretch>
            <a:fillRect/>
          </a:stretch>
        </p:blipFill>
        <p:spPr bwMode="auto">
          <a:xfrm>
            <a:off x="0" y="2760663"/>
            <a:ext cx="3016250" cy="4021137"/>
          </a:xfrm>
          <a:prstGeom prst="rect">
            <a:avLst/>
          </a:prstGeom>
          <a:noFill/>
          <a:ln w="9525">
            <a:noFill/>
            <a:miter lim="800000"/>
            <a:headEnd/>
            <a:tailEnd/>
          </a:ln>
        </p:spPr>
      </p:pic>
      <p:pic>
        <p:nvPicPr>
          <p:cNvPr id="6" name="Picture 37" descr="jSPI193310"/>
          <p:cNvPicPr>
            <a:picLocks noChangeAspect="1" noChangeArrowheads="1"/>
          </p:cNvPicPr>
          <p:nvPr/>
        </p:nvPicPr>
        <p:blipFill>
          <a:blip r:embed="rId3" cstate="print"/>
          <a:srcRect/>
          <a:stretch>
            <a:fillRect/>
          </a:stretch>
        </p:blipFill>
        <p:spPr bwMode="auto">
          <a:xfrm>
            <a:off x="3060700" y="2760663"/>
            <a:ext cx="3016250" cy="4021137"/>
          </a:xfrm>
          <a:prstGeom prst="rect">
            <a:avLst/>
          </a:prstGeom>
          <a:noFill/>
          <a:ln w="9525">
            <a:noFill/>
            <a:miter lim="800000"/>
            <a:headEnd/>
            <a:tailEnd/>
          </a:ln>
        </p:spPr>
      </p:pic>
      <p:pic>
        <p:nvPicPr>
          <p:cNvPr id="7" name="Picture 38" descr="jSPI193311"/>
          <p:cNvPicPr>
            <a:picLocks noChangeAspect="1" noChangeArrowheads="1"/>
          </p:cNvPicPr>
          <p:nvPr/>
        </p:nvPicPr>
        <p:blipFill>
          <a:blip r:embed="rId4" cstate="print"/>
          <a:srcRect/>
          <a:stretch>
            <a:fillRect/>
          </a:stretch>
        </p:blipFill>
        <p:spPr bwMode="auto">
          <a:xfrm>
            <a:off x="3060700" y="2760663"/>
            <a:ext cx="3016250" cy="4021137"/>
          </a:xfrm>
          <a:prstGeom prst="rect">
            <a:avLst/>
          </a:prstGeom>
          <a:noFill/>
          <a:ln w="9525">
            <a:noFill/>
            <a:miter lim="800000"/>
            <a:headEnd/>
            <a:tailEnd/>
          </a:ln>
        </p:spPr>
      </p:pic>
      <p:pic>
        <p:nvPicPr>
          <p:cNvPr id="8" name="Picture 39" descr="jSPI193312"/>
          <p:cNvPicPr>
            <a:picLocks noChangeAspect="1" noChangeArrowheads="1"/>
          </p:cNvPicPr>
          <p:nvPr/>
        </p:nvPicPr>
        <p:blipFill>
          <a:blip r:embed="rId5" cstate="print"/>
          <a:srcRect/>
          <a:stretch>
            <a:fillRect/>
          </a:stretch>
        </p:blipFill>
        <p:spPr bwMode="auto">
          <a:xfrm>
            <a:off x="3060700" y="2760663"/>
            <a:ext cx="3016250" cy="4021137"/>
          </a:xfrm>
          <a:prstGeom prst="rect">
            <a:avLst/>
          </a:prstGeom>
          <a:noFill/>
          <a:ln w="9525">
            <a:noFill/>
            <a:miter lim="800000"/>
            <a:headEnd/>
            <a:tailEnd/>
          </a:ln>
        </p:spPr>
      </p:pic>
      <p:pic>
        <p:nvPicPr>
          <p:cNvPr id="9" name="Picture 40" descr="jSPI193401"/>
          <p:cNvPicPr>
            <a:picLocks noChangeAspect="1" noChangeArrowheads="1"/>
          </p:cNvPicPr>
          <p:nvPr/>
        </p:nvPicPr>
        <p:blipFill>
          <a:blip r:embed="rId6" cstate="print"/>
          <a:srcRect/>
          <a:stretch>
            <a:fillRect/>
          </a:stretch>
        </p:blipFill>
        <p:spPr bwMode="auto">
          <a:xfrm>
            <a:off x="3060700" y="2760663"/>
            <a:ext cx="3016250" cy="4021137"/>
          </a:xfrm>
          <a:prstGeom prst="rect">
            <a:avLst/>
          </a:prstGeom>
          <a:noFill/>
          <a:ln w="9525">
            <a:noFill/>
            <a:miter lim="800000"/>
            <a:headEnd/>
            <a:tailEnd/>
          </a:ln>
        </p:spPr>
      </p:pic>
      <p:pic>
        <p:nvPicPr>
          <p:cNvPr id="10" name="Picture 41" descr="jSPI193402"/>
          <p:cNvPicPr>
            <a:picLocks noChangeAspect="1" noChangeArrowheads="1"/>
          </p:cNvPicPr>
          <p:nvPr/>
        </p:nvPicPr>
        <p:blipFill>
          <a:blip r:embed="rId7" cstate="print"/>
          <a:srcRect/>
          <a:stretch>
            <a:fillRect/>
          </a:stretch>
        </p:blipFill>
        <p:spPr bwMode="auto">
          <a:xfrm>
            <a:off x="3060700" y="2760663"/>
            <a:ext cx="3016250" cy="4021137"/>
          </a:xfrm>
          <a:prstGeom prst="rect">
            <a:avLst/>
          </a:prstGeom>
          <a:noFill/>
          <a:ln w="9525">
            <a:noFill/>
            <a:miter lim="800000"/>
            <a:headEnd/>
            <a:tailEnd/>
          </a:ln>
        </p:spPr>
      </p:pic>
      <p:pic>
        <p:nvPicPr>
          <p:cNvPr id="11" name="Picture 42" descr="jSPI193403"/>
          <p:cNvPicPr>
            <a:picLocks noChangeAspect="1" noChangeArrowheads="1"/>
          </p:cNvPicPr>
          <p:nvPr/>
        </p:nvPicPr>
        <p:blipFill>
          <a:blip r:embed="rId8" cstate="print"/>
          <a:srcRect/>
          <a:stretch>
            <a:fillRect/>
          </a:stretch>
        </p:blipFill>
        <p:spPr bwMode="auto">
          <a:xfrm>
            <a:off x="3060700" y="2760663"/>
            <a:ext cx="3016250" cy="4021137"/>
          </a:xfrm>
          <a:prstGeom prst="rect">
            <a:avLst/>
          </a:prstGeom>
          <a:noFill/>
          <a:ln w="9525">
            <a:noFill/>
            <a:miter lim="800000"/>
            <a:headEnd/>
            <a:tailEnd/>
          </a:ln>
        </p:spPr>
      </p:pic>
      <p:pic>
        <p:nvPicPr>
          <p:cNvPr id="12" name="Picture 43" descr="jSPI193404"/>
          <p:cNvPicPr>
            <a:picLocks noChangeAspect="1" noChangeArrowheads="1"/>
          </p:cNvPicPr>
          <p:nvPr/>
        </p:nvPicPr>
        <p:blipFill>
          <a:blip r:embed="rId9" cstate="print"/>
          <a:srcRect/>
          <a:stretch>
            <a:fillRect/>
          </a:stretch>
        </p:blipFill>
        <p:spPr bwMode="auto">
          <a:xfrm>
            <a:off x="3060700" y="2760663"/>
            <a:ext cx="3016250" cy="4021137"/>
          </a:xfrm>
          <a:prstGeom prst="rect">
            <a:avLst/>
          </a:prstGeom>
          <a:noFill/>
          <a:ln w="9525">
            <a:noFill/>
            <a:miter lim="800000"/>
            <a:headEnd/>
            <a:tailEnd/>
          </a:ln>
        </p:spPr>
      </p:pic>
      <p:pic>
        <p:nvPicPr>
          <p:cNvPr id="13" name="Picture 44" descr="jSPI193405"/>
          <p:cNvPicPr>
            <a:picLocks noChangeAspect="1" noChangeArrowheads="1"/>
          </p:cNvPicPr>
          <p:nvPr/>
        </p:nvPicPr>
        <p:blipFill>
          <a:blip r:embed="rId10" cstate="print"/>
          <a:srcRect/>
          <a:stretch>
            <a:fillRect/>
          </a:stretch>
        </p:blipFill>
        <p:spPr bwMode="auto">
          <a:xfrm>
            <a:off x="3060700" y="2760663"/>
            <a:ext cx="3016250" cy="4021137"/>
          </a:xfrm>
          <a:prstGeom prst="rect">
            <a:avLst/>
          </a:prstGeom>
          <a:noFill/>
          <a:ln w="9525">
            <a:noFill/>
            <a:miter lim="800000"/>
            <a:headEnd/>
            <a:tailEnd/>
          </a:ln>
        </p:spPr>
      </p:pic>
      <p:pic>
        <p:nvPicPr>
          <p:cNvPr id="14" name="Picture 45" descr="jSPI193406"/>
          <p:cNvPicPr>
            <a:picLocks noChangeAspect="1" noChangeArrowheads="1"/>
          </p:cNvPicPr>
          <p:nvPr/>
        </p:nvPicPr>
        <p:blipFill>
          <a:blip r:embed="rId11" cstate="print"/>
          <a:srcRect/>
          <a:stretch>
            <a:fillRect/>
          </a:stretch>
        </p:blipFill>
        <p:spPr bwMode="auto">
          <a:xfrm>
            <a:off x="3060700" y="2760663"/>
            <a:ext cx="3016250" cy="4021137"/>
          </a:xfrm>
          <a:prstGeom prst="rect">
            <a:avLst/>
          </a:prstGeom>
          <a:noFill/>
          <a:ln w="9525">
            <a:noFill/>
            <a:miter lim="800000"/>
            <a:headEnd/>
            <a:tailEnd/>
          </a:ln>
        </p:spPr>
      </p:pic>
      <p:pic>
        <p:nvPicPr>
          <p:cNvPr id="15" name="Picture 46" descr="jSPI193407"/>
          <p:cNvPicPr>
            <a:picLocks noChangeAspect="1" noChangeArrowheads="1"/>
          </p:cNvPicPr>
          <p:nvPr/>
        </p:nvPicPr>
        <p:blipFill>
          <a:blip r:embed="rId12" cstate="print"/>
          <a:srcRect/>
          <a:stretch>
            <a:fillRect/>
          </a:stretch>
        </p:blipFill>
        <p:spPr bwMode="auto">
          <a:xfrm>
            <a:off x="3060700" y="2760663"/>
            <a:ext cx="3016250" cy="4021137"/>
          </a:xfrm>
          <a:prstGeom prst="rect">
            <a:avLst/>
          </a:prstGeom>
          <a:noFill/>
          <a:ln w="9525">
            <a:noFill/>
            <a:miter lim="800000"/>
            <a:headEnd/>
            <a:tailEnd/>
          </a:ln>
        </p:spPr>
      </p:pic>
      <p:pic>
        <p:nvPicPr>
          <p:cNvPr id="16" name="Picture 47" descr="jSPI193408"/>
          <p:cNvPicPr>
            <a:picLocks noChangeAspect="1" noChangeArrowheads="1"/>
          </p:cNvPicPr>
          <p:nvPr/>
        </p:nvPicPr>
        <p:blipFill>
          <a:blip r:embed="rId13" cstate="print"/>
          <a:srcRect/>
          <a:stretch>
            <a:fillRect/>
          </a:stretch>
        </p:blipFill>
        <p:spPr bwMode="auto">
          <a:xfrm>
            <a:off x="3060700" y="2760663"/>
            <a:ext cx="3016250" cy="4021137"/>
          </a:xfrm>
          <a:prstGeom prst="rect">
            <a:avLst/>
          </a:prstGeom>
          <a:noFill/>
          <a:ln w="9525">
            <a:noFill/>
            <a:miter lim="800000"/>
            <a:headEnd/>
            <a:tailEnd/>
          </a:ln>
        </p:spPr>
      </p:pic>
      <p:pic>
        <p:nvPicPr>
          <p:cNvPr id="17" name="Picture 48" descr="jSPI193409"/>
          <p:cNvPicPr>
            <a:picLocks noChangeAspect="1" noChangeArrowheads="1"/>
          </p:cNvPicPr>
          <p:nvPr/>
        </p:nvPicPr>
        <p:blipFill>
          <a:blip r:embed="rId14" cstate="print"/>
          <a:srcRect/>
          <a:stretch>
            <a:fillRect/>
          </a:stretch>
        </p:blipFill>
        <p:spPr bwMode="auto">
          <a:xfrm>
            <a:off x="3060700" y="2760663"/>
            <a:ext cx="3016250" cy="4021137"/>
          </a:xfrm>
          <a:prstGeom prst="rect">
            <a:avLst/>
          </a:prstGeom>
          <a:noFill/>
          <a:ln w="9525">
            <a:noFill/>
            <a:miter lim="800000"/>
            <a:headEnd/>
            <a:tailEnd/>
          </a:ln>
        </p:spPr>
      </p:pic>
      <p:pic>
        <p:nvPicPr>
          <p:cNvPr id="18" name="Picture 49" descr="jSPI193410"/>
          <p:cNvPicPr>
            <a:picLocks noChangeAspect="1" noChangeArrowheads="1"/>
          </p:cNvPicPr>
          <p:nvPr/>
        </p:nvPicPr>
        <p:blipFill>
          <a:blip r:embed="rId15" cstate="print"/>
          <a:srcRect/>
          <a:stretch>
            <a:fillRect/>
          </a:stretch>
        </p:blipFill>
        <p:spPr bwMode="auto">
          <a:xfrm>
            <a:off x="3060700" y="2760663"/>
            <a:ext cx="3016250" cy="4021137"/>
          </a:xfrm>
          <a:prstGeom prst="rect">
            <a:avLst/>
          </a:prstGeom>
          <a:noFill/>
          <a:ln w="9525">
            <a:noFill/>
            <a:miter lim="800000"/>
            <a:headEnd/>
            <a:tailEnd/>
          </a:ln>
        </p:spPr>
      </p:pic>
      <p:pic>
        <p:nvPicPr>
          <p:cNvPr id="19" name="Picture 50" descr="jSPI193411"/>
          <p:cNvPicPr>
            <a:picLocks noChangeAspect="1" noChangeArrowheads="1"/>
          </p:cNvPicPr>
          <p:nvPr/>
        </p:nvPicPr>
        <p:blipFill>
          <a:blip r:embed="rId16" cstate="print"/>
          <a:srcRect/>
          <a:stretch>
            <a:fillRect/>
          </a:stretch>
        </p:blipFill>
        <p:spPr bwMode="auto">
          <a:xfrm>
            <a:off x="3060700" y="2760663"/>
            <a:ext cx="3016250" cy="4021137"/>
          </a:xfrm>
          <a:prstGeom prst="rect">
            <a:avLst/>
          </a:prstGeom>
          <a:noFill/>
          <a:ln w="9525">
            <a:noFill/>
            <a:miter lim="800000"/>
            <a:headEnd/>
            <a:tailEnd/>
          </a:ln>
        </p:spPr>
      </p:pic>
      <p:pic>
        <p:nvPicPr>
          <p:cNvPr id="20" name="Picture 51" descr="jSPI193412"/>
          <p:cNvPicPr>
            <a:picLocks noChangeAspect="1" noChangeArrowheads="1"/>
          </p:cNvPicPr>
          <p:nvPr/>
        </p:nvPicPr>
        <p:blipFill>
          <a:blip r:embed="rId17" cstate="print"/>
          <a:srcRect/>
          <a:stretch>
            <a:fillRect/>
          </a:stretch>
        </p:blipFill>
        <p:spPr bwMode="auto">
          <a:xfrm>
            <a:off x="3060700" y="2760663"/>
            <a:ext cx="3016250" cy="4021137"/>
          </a:xfrm>
          <a:prstGeom prst="rect">
            <a:avLst/>
          </a:prstGeom>
          <a:noFill/>
          <a:ln w="9525">
            <a:noFill/>
            <a:miter lim="800000"/>
            <a:headEnd/>
            <a:tailEnd/>
          </a:ln>
        </p:spPr>
      </p:pic>
      <p:pic>
        <p:nvPicPr>
          <p:cNvPr id="21" name="Picture 52" descr="jSPI193501"/>
          <p:cNvPicPr>
            <a:picLocks noChangeAspect="1" noChangeArrowheads="1"/>
          </p:cNvPicPr>
          <p:nvPr/>
        </p:nvPicPr>
        <p:blipFill>
          <a:blip r:embed="rId18" cstate="print"/>
          <a:srcRect/>
          <a:stretch>
            <a:fillRect/>
          </a:stretch>
        </p:blipFill>
        <p:spPr bwMode="auto">
          <a:xfrm>
            <a:off x="3060700" y="2760663"/>
            <a:ext cx="3016250" cy="4021137"/>
          </a:xfrm>
          <a:prstGeom prst="rect">
            <a:avLst/>
          </a:prstGeom>
          <a:noFill/>
          <a:ln w="9525">
            <a:noFill/>
            <a:miter lim="800000"/>
            <a:headEnd/>
            <a:tailEnd/>
          </a:ln>
        </p:spPr>
      </p:pic>
      <p:pic>
        <p:nvPicPr>
          <p:cNvPr id="22" name="Picture 53" descr="jSPI193502"/>
          <p:cNvPicPr>
            <a:picLocks noChangeAspect="1" noChangeArrowheads="1"/>
          </p:cNvPicPr>
          <p:nvPr/>
        </p:nvPicPr>
        <p:blipFill>
          <a:blip r:embed="rId19" cstate="print"/>
          <a:srcRect/>
          <a:stretch>
            <a:fillRect/>
          </a:stretch>
        </p:blipFill>
        <p:spPr bwMode="auto">
          <a:xfrm>
            <a:off x="3060700" y="2760663"/>
            <a:ext cx="3016250" cy="4021137"/>
          </a:xfrm>
          <a:prstGeom prst="rect">
            <a:avLst/>
          </a:prstGeom>
          <a:noFill/>
          <a:ln w="9525">
            <a:noFill/>
            <a:miter lim="800000"/>
            <a:headEnd/>
            <a:tailEnd/>
          </a:ln>
        </p:spPr>
      </p:pic>
      <p:pic>
        <p:nvPicPr>
          <p:cNvPr id="23" name="Picture 54" descr="jSPI193503"/>
          <p:cNvPicPr>
            <a:picLocks noChangeAspect="1" noChangeArrowheads="1"/>
          </p:cNvPicPr>
          <p:nvPr/>
        </p:nvPicPr>
        <p:blipFill>
          <a:blip r:embed="rId20" cstate="print"/>
          <a:srcRect/>
          <a:stretch>
            <a:fillRect/>
          </a:stretch>
        </p:blipFill>
        <p:spPr bwMode="auto">
          <a:xfrm>
            <a:off x="3060700" y="2760663"/>
            <a:ext cx="3016250" cy="4021137"/>
          </a:xfrm>
          <a:prstGeom prst="rect">
            <a:avLst/>
          </a:prstGeom>
          <a:noFill/>
          <a:ln w="9525">
            <a:noFill/>
            <a:miter lim="800000"/>
            <a:headEnd/>
            <a:tailEnd/>
          </a:ln>
        </p:spPr>
      </p:pic>
      <p:pic>
        <p:nvPicPr>
          <p:cNvPr id="24" name="Picture 55" descr="jSPI193504"/>
          <p:cNvPicPr>
            <a:picLocks noChangeAspect="1" noChangeArrowheads="1"/>
          </p:cNvPicPr>
          <p:nvPr/>
        </p:nvPicPr>
        <p:blipFill>
          <a:blip r:embed="rId21" cstate="print"/>
          <a:srcRect/>
          <a:stretch>
            <a:fillRect/>
          </a:stretch>
        </p:blipFill>
        <p:spPr bwMode="auto">
          <a:xfrm>
            <a:off x="3060700" y="2760663"/>
            <a:ext cx="3016250" cy="4021137"/>
          </a:xfrm>
          <a:prstGeom prst="rect">
            <a:avLst/>
          </a:prstGeom>
          <a:noFill/>
          <a:ln w="9525">
            <a:noFill/>
            <a:miter lim="800000"/>
            <a:headEnd/>
            <a:tailEnd/>
          </a:ln>
        </p:spPr>
      </p:pic>
      <p:pic>
        <p:nvPicPr>
          <p:cNvPr id="25" name="Picture 36" descr="jSPI193505"/>
          <p:cNvPicPr>
            <a:picLocks noChangeAspect="1" noChangeArrowheads="1"/>
          </p:cNvPicPr>
          <p:nvPr/>
        </p:nvPicPr>
        <p:blipFill>
          <a:blip r:embed="rId22" cstate="print"/>
          <a:srcRect/>
          <a:stretch>
            <a:fillRect/>
          </a:stretch>
        </p:blipFill>
        <p:spPr bwMode="auto">
          <a:xfrm>
            <a:off x="3060700" y="2760663"/>
            <a:ext cx="3016250" cy="4021137"/>
          </a:xfrm>
          <a:prstGeom prst="rect">
            <a:avLst/>
          </a:prstGeom>
          <a:noFill/>
          <a:ln w="9525">
            <a:noFill/>
            <a:miter lim="800000"/>
            <a:headEnd/>
            <a:tailEnd/>
          </a:ln>
        </p:spPr>
      </p:pic>
      <p:pic>
        <p:nvPicPr>
          <p:cNvPr id="26" name="Picture 57" descr="jSPI196210"/>
          <p:cNvPicPr>
            <a:picLocks noChangeAspect="1" noChangeArrowheads="1"/>
          </p:cNvPicPr>
          <p:nvPr/>
        </p:nvPicPr>
        <p:blipFill>
          <a:blip r:embed="rId23" cstate="print"/>
          <a:srcRect/>
          <a:stretch>
            <a:fillRect/>
          </a:stretch>
        </p:blipFill>
        <p:spPr bwMode="auto">
          <a:xfrm>
            <a:off x="6078538" y="2760663"/>
            <a:ext cx="3016250" cy="4021137"/>
          </a:xfrm>
          <a:prstGeom prst="rect">
            <a:avLst/>
          </a:prstGeom>
          <a:noFill/>
          <a:ln w="9525">
            <a:noFill/>
            <a:miter lim="800000"/>
            <a:headEnd/>
            <a:tailEnd/>
          </a:ln>
        </p:spPr>
      </p:pic>
      <p:pic>
        <p:nvPicPr>
          <p:cNvPr id="27" name="Picture 58" descr="jSPI196211"/>
          <p:cNvPicPr>
            <a:picLocks noChangeAspect="1" noChangeArrowheads="1"/>
          </p:cNvPicPr>
          <p:nvPr/>
        </p:nvPicPr>
        <p:blipFill>
          <a:blip r:embed="rId24" cstate="print"/>
          <a:srcRect/>
          <a:stretch>
            <a:fillRect/>
          </a:stretch>
        </p:blipFill>
        <p:spPr bwMode="auto">
          <a:xfrm>
            <a:off x="6078538" y="2760663"/>
            <a:ext cx="3016250" cy="4021137"/>
          </a:xfrm>
          <a:prstGeom prst="rect">
            <a:avLst/>
          </a:prstGeom>
          <a:noFill/>
          <a:ln w="9525">
            <a:noFill/>
            <a:miter lim="800000"/>
            <a:headEnd/>
            <a:tailEnd/>
          </a:ln>
        </p:spPr>
      </p:pic>
      <p:pic>
        <p:nvPicPr>
          <p:cNvPr id="28" name="Picture 59" descr="jSPI196212"/>
          <p:cNvPicPr>
            <a:picLocks noChangeAspect="1" noChangeArrowheads="1"/>
          </p:cNvPicPr>
          <p:nvPr/>
        </p:nvPicPr>
        <p:blipFill>
          <a:blip r:embed="rId25" cstate="print"/>
          <a:srcRect/>
          <a:stretch>
            <a:fillRect/>
          </a:stretch>
        </p:blipFill>
        <p:spPr bwMode="auto">
          <a:xfrm>
            <a:off x="6078538" y="2760663"/>
            <a:ext cx="3016250" cy="4021137"/>
          </a:xfrm>
          <a:prstGeom prst="rect">
            <a:avLst/>
          </a:prstGeom>
          <a:noFill/>
          <a:ln w="9525">
            <a:noFill/>
            <a:miter lim="800000"/>
            <a:headEnd/>
            <a:tailEnd/>
          </a:ln>
        </p:spPr>
      </p:pic>
      <p:pic>
        <p:nvPicPr>
          <p:cNvPr id="29" name="Picture 60" descr="jSPI196301"/>
          <p:cNvPicPr>
            <a:picLocks noChangeAspect="1" noChangeArrowheads="1"/>
          </p:cNvPicPr>
          <p:nvPr/>
        </p:nvPicPr>
        <p:blipFill>
          <a:blip r:embed="rId26" cstate="print"/>
          <a:srcRect/>
          <a:stretch>
            <a:fillRect/>
          </a:stretch>
        </p:blipFill>
        <p:spPr bwMode="auto">
          <a:xfrm>
            <a:off x="6078538" y="2760663"/>
            <a:ext cx="3016250" cy="4021137"/>
          </a:xfrm>
          <a:prstGeom prst="rect">
            <a:avLst/>
          </a:prstGeom>
          <a:noFill/>
          <a:ln w="9525">
            <a:noFill/>
            <a:miter lim="800000"/>
            <a:headEnd/>
            <a:tailEnd/>
          </a:ln>
        </p:spPr>
      </p:pic>
      <p:pic>
        <p:nvPicPr>
          <p:cNvPr id="30" name="Picture 61" descr="jSPI196302"/>
          <p:cNvPicPr>
            <a:picLocks noChangeAspect="1" noChangeArrowheads="1"/>
          </p:cNvPicPr>
          <p:nvPr/>
        </p:nvPicPr>
        <p:blipFill>
          <a:blip r:embed="rId27" cstate="print"/>
          <a:srcRect/>
          <a:stretch>
            <a:fillRect/>
          </a:stretch>
        </p:blipFill>
        <p:spPr bwMode="auto">
          <a:xfrm>
            <a:off x="6078538" y="2760663"/>
            <a:ext cx="3016250" cy="4021137"/>
          </a:xfrm>
          <a:prstGeom prst="rect">
            <a:avLst/>
          </a:prstGeom>
          <a:noFill/>
          <a:ln w="9525">
            <a:noFill/>
            <a:miter lim="800000"/>
            <a:headEnd/>
            <a:tailEnd/>
          </a:ln>
        </p:spPr>
      </p:pic>
      <p:pic>
        <p:nvPicPr>
          <p:cNvPr id="31" name="Picture 62" descr="jSPI196303"/>
          <p:cNvPicPr>
            <a:picLocks noChangeAspect="1" noChangeArrowheads="1"/>
          </p:cNvPicPr>
          <p:nvPr/>
        </p:nvPicPr>
        <p:blipFill>
          <a:blip r:embed="rId28" cstate="print"/>
          <a:srcRect/>
          <a:stretch>
            <a:fillRect/>
          </a:stretch>
        </p:blipFill>
        <p:spPr bwMode="auto">
          <a:xfrm>
            <a:off x="6078538" y="2760663"/>
            <a:ext cx="3016250" cy="4021137"/>
          </a:xfrm>
          <a:prstGeom prst="rect">
            <a:avLst/>
          </a:prstGeom>
          <a:noFill/>
          <a:ln w="9525">
            <a:noFill/>
            <a:miter lim="800000"/>
            <a:headEnd/>
            <a:tailEnd/>
          </a:ln>
        </p:spPr>
      </p:pic>
      <p:pic>
        <p:nvPicPr>
          <p:cNvPr id="32" name="Picture 63" descr="jSPI196304"/>
          <p:cNvPicPr>
            <a:picLocks noChangeAspect="1" noChangeArrowheads="1"/>
          </p:cNvPicPr>
          <p:nvPr/>
        </p:nvPicPr>
        <p:blipFill>
          <a:blip r:embed="rId29" cstate="print"/>
          <a:srcRect/>
          <a:stretch>
            <a:fillRect/>
          </a:stretch>
        </p:blipFill>
        <p:spPr bwMode="auto">
          <a:xfrm>
            <a:off x="6078538" y="2760663"/>
            <a:ext cx="3016250" cy="4021137"/>
          </a:xfrm>
          <a:prstGeom prst="rect">
            <a:avLst/>
          </a:prstGeom>
          <a:noFill/>
          <a:ln w="9525">
            <a:noFill/>
            <a:miter lim="800000"/>
            <a:headEnd/>
            <a:tailEnd/>
          </a:ln>
        </p:spPr>
      </p:pic>
      <p:pic>
        <p:nvPicPr>
          <p:cNvPr id="33" name="Picture 64" descr="jSPI196305"/>
          <p:cNvPicPr>
            <a:picLocks noChangeAspect="1" noChangeArrowheads="1"/>
          </p:cNvPicPr>
          <p:nvPr/>
        </p:nvPicPr>
        <p:blipFill>
          <a:blip r:embed="rId30" cstate="print"/>
          <a:srcRect/>
          <a:stretch>
            <a:fillRect/>
          </a:stretch>
        </p:blipFill>
        <p:spPr bwMode="auto">
          <a:xfrm>
            <a:off x="6078538" y="2760663"/>
            <a:ext cx="3016250" cy="4021137"/>
          </a:xfrm>
          <a:prstGeom prst="rect">
            <a:avLst/>
          </a:prstGeom>
          <a:noFill/>
          <a:ln w="9525">
            <a:noFill/>
            <a:miter lim="800000"/>
            <a:headEnd/>
            <a:tailEnd/>
          </a:ln>
        </p:spPr>
      </p:pic>
      <p:pic>
        <p:nvPicPr>
          <p:cNvPr id="34" name="Picture 65" descr="jSPI196306"/>
          <p:cNvPicPr>
            <a:picLocks noChangeAspect="1" noChangeArrowheads="1"/>
          </p:cNvPicPr>
          <p:nvPr/>
        </p:nvPicPr>
        <p:blipFill>
          <a:blip r:embed="rId31" cstate="print"/>
          <a:srcRect/>
          <a:stretch>
            <a:fillRect/>
          </a:stretch>
        </p:blipFill>
        <p:spPr bwMode="auto">
          <a:xfrm>
            <a:off x="6078538" y="2760663"/>
            <a:ext cx="3016250" cy="4021137"/>
          </a:xfrm>
          <a:prstGeom prst="rect">
            <a:avLst/>
          </a:prstGeom>
          <a:noFill/>
          <a:ln w="9525">
            <a:noFill/>
            <a:miter lim="800000"/>
            <a:headEnd/>
            <a:tailEnd/>
          </a:ln>
        </p:spPr>
      </p:pic>
      <p:pic>
        <p:nvPicPr>
          <p:cNvPr id="35" name="Picture 66" descr="jSPI196307"/>
          <p:cNvPicPr>
            <a:picLocks noChangeAspect="1" noChangeArrowheads="1"/>
          </p:cNvPicPr>
          <p:nvPr/>
        </p:nvPicPr>
        <p:blipFill>
          <a:blip r:embed="rId32" cstate="print"/>
          <a:srcRect/>
          <a:stretch>
            <a:fillRect/>
          </a:stretch>
        </p:blipFill>
        <p:spPr bwMode="auto">
          <a:xfrm>
            <a:off x="6078538" y="2760663"/>
            <a:ext cx="3016250" cy="4021137"/>
          </a:xfrm>
          <a:prstGeom prst="rect">
            <a:avLst/>
          </a:prstGeom>
          <a:noFill/>
          <a:ln w="9525">
            <a:noFill/>
            <a:miter lim="800000"/>
            <a:headEnd/>
            <a:tailEnd/>
          </a:ln>
        </p:spPr>
      </p:pic>
      <p:pic>
        <p:nvPicPr>
          <p:cNvPr id="36" name="Picture 67" descr="jSPI196308"/>
          <p:cNvPicPr>
            <a:picLocks noChangeAspect="1" noChangeArrowheads="1"/>
          </p:cNvPicPr>
          <p:nvPr/>
        </p:nvPicPr>
        <p:blipFill>
          <a:blip r:embed="rId33" cstate="print"/>
          <a:srcRect/>
          <a:stretch>
            <a:fillRect/>
          </a:stretch>
        </p:blipFill>
        <p:spPr bwMode="auto">
          <a:xfrm>
            <a:off x="6078538" y="2760663"/>
            <a:ext cx="3016250" cy="4021137"/>
          </a:xfrm>
          <a:prstGeom prst="rect">
            <a:avLst/>
          </a:prstGeom>
          <a:noFill/>
          <a:ln w="9525">
            <a:noFill/>
            <a:miter lim="800000"/>
            <a:headEnd/>
            <a:tailEnd/>
          </a:ln>
        </p:spPr>
      </p:pic>
      <p:pic>
        <p:nvPicPr>
          <p:cNvPr id="37" name="Picture 68" descr="jSPI196309"/>
          <p:cNvPicPr>
            <a:picLocks noChangeAspect="1" noChangeArrowheads="1"/>
          </p:cNvPicPr>
          <p:nvPr/>
        </p:nvPicPr>
        <p:blipFill>
          <a:blip r:embed="rId34" cstate="print"/>
          <a:srcRect/>
          <a:stretch>
            <a:fillRect/>
          </a:stretch>
        </p:blipFill>
        <p:spPr bwMode="auto">
          <a:xfrm>
            <a:off x="6078538" y="2760663"/>
            <a:ext cx="3016250" cy="4021137"/>
          </a:xfrm>
          <a:prstGeom prst="rect">
            <a:avLst/>
          </a:prstGeom>
          <a:noFill/>
          <a:ln w="9525">
            <a:noFill/>
            <a:miter lim="800000"/>
            <a:headEnd/>
            <a:tailEnd/>
          </a:ln>
        </p:spPr>
      </p:pic>
      <p:pic>
        <p:nvPicPr>
          <p:cNvPr id="38" name="Picture 69" descr="jSPI196310"/>
          <p:cNvPicPr>
            <a:picLocks noChangeAspect="1" noChangeArrowheads="1"/>
          </p:cNvPicPr>
          <p:nvPr/>
        </p:nvPicPr>
        <p:blipFill>
          <a:blip r:embed="rId35" cstate="print"/>
          <a:srcRect/>
          <a:stretch>
            <a:fillRect/>
          </a:stretch>
        </p:blipFill>
        <p:spPr bwMode="auto">
          <a:xfrm>
            <a:off x="6078538" y="2760663"/>
            <a:ext cx="3016250" cy="4021137"/>
          </a:xfrm>
          <a:prstGeom prst="rect">
            <a:avLst/>
          </a:prstGeom>
          <a:noFill/>
          <a:ln w="9525">
            <a:noFill/>
            <a:miter lim="800000"/>
            <a:headEnd/>
            <a:tailEnd/>
          </a:ln>
        </p:spPr>
      </p:pic>
      <p:pic>
        <p:nvPicPr>
          <p:cNvPr id="39" name="Picture 70" descr="jSPI196311"/>
          <p:cNvPicPr>
            <a:picLocks noChangeAspect="1" noChangeArrowheads="1"/>
          </p:cNvPicPr>
          <p:nvPr/>
        </p:nvPicPr>
        <p:blipFill>
          <a:blip r:embed="rId36" cstate="print"/>
          <a:srcRect/>
          <a:stretch>
            <a:fillRect/>
          </a:stretch>
        </p:blipFill>
        <p:spPr bwMode="auto">
          <a:xfrm>
            <a:off x="6078538" y="2760663"/>
            <a:ext cx="3016250" cy="4021137"/>
          </a:xfrm>
          <a:prstGeom prst="rect">
            <a:avLst/>
          </a:prstGeom>
          <a:noFill/>
          <a:ln w="9525">
            <a:noFill/>
            <a:miter lim="800000"/>
            <a:headEnd/>
            <a:tailEnd/>
          </a:ln>
        </p:spPr>
      </p:pic>
      <p:pic>
        <p:nvPicPr>
          <p:cNvPr id="40" name="Picture 71" descr="jSPI196312"/>
          <p:cNvPicPr>
            <a:picLocks noChangeAspect="1" noChangeArrowheads="1"/>
          </p:cNvPicPr>
          <p:nvPr/>
        </p:nvPicPr>
        <p:blipFill>
          <a:blip r:embed="rId37" cstate="print"/>
          <a:srcRect/>
          <a:stretch>
            <a:fillRect/>
          </a:stretch>
        </p:blipFill>
        <p:spPr bwMode="auto">
          <a:xfrm>
            <a:off x="6078538" y="2760663"/>
            <a:ext cx="3016250" cy="4021137"/>
          </a:xfrm>
          <a:prstGeom prst="rect">
            <a:avLst/>
          </a:prstGeom>
          <a:noFill/>
          <a:ln w="9525">
            <a:noFill/>
            <a:miter lim="800000"/>
            <a:headEnd/>
            <a:tailEnd/>
          </a:ln>
        </p:spPr>
      </p:pic>
      <p:pic>
        <p:nvPicPr>
          <p:cNvPr id="41" name="Picture 72" descr="jSPI196401"/>
          <p:cNvPicPr>
            <a:picLocks noChangeAspect="1" noChangeArrowheads="1"/>
          </p:cNvPicPr>
          <p:nvPr/>
        </p:nvPicPr>
        <p:blipFill>
          <a:blip r:embed="rId38" cstate="print"/>
          <a:srcRect/>
          <a:stretch>
            <a:fillRect/>
          </a:stretch>
        </p:blipFill>
        <p:spPr bwMode="auto">
          <a:xfrm>
            <a:off x="6078538" y="2760663"/>
            <a:ext cx="3016250" cy="4021137"/>
          </a:xfrm>
          <a:prstGeom prst="rect">
            <a:avLst/>
          </a:prstGeom>
          <a:noFill/>
          <a:ln w="9525">
            <a:noFill/>
            <a:miter lim="800000"/>
            <a:headEnd/>
            <a:tailEnd/>
          </a:ln>
        </p:spPr>
      </p:pic>
      <p:pic>
        <p:nvPicPr>
          <p:cNvPr id="42" name="Picture 73" descr="jSPI196402"/>
          <p:cNvPicPr>
            <a:picLocks noChangeAspect="1" noChangeArrowheads="1"/>
          </p:cNvPicPr>
          <p:nvPr/>
        </p:nvPicPr>
        <p:blipFill>
          <a:blip r:embed="rId39" cstate="print"/>
          <a:srcRect/>
          <a:stretch>
            <a:fillRect/>
          </a:stretch>
        </p:blipFill>
        <p:spPr bwMode="auto">
          <a:xfrm>
            <a:off x="6078538" y="2760663"/>
            <a:ext cx="3016250" cy="4021137"/>
          </a:xfrm>
          <a:prstGeom prst="rect">
            <a:avLst/>
          </a:prstGeom>
          <a:noFill/>
          <a:ln w="9525">
            <a:noFill/>
            <a:miter lim="800000"/>
            <a:headEnd/>
            <a:tailEnd/>
          </a:ln>
        </p:spPr>
      </p:pic>
      <p:pic>
        <p:nvPicPr>
          <p:cNvPr id="43" name="Picture 74" descr="jSPI196403"/>
          <p:cNvPicPr>
            <a:picLocks noChangeAspect="1" noChangeArrowheads="1"/>
          </p:cNvPicPr>
          <p:nvPr/>
        </p:nvPicPr>
        <p:blipFill>
          <a:blip r:embed="rId40" cstate="print"/>
          <a:srcRect/>
          <a:stretch>
            <a:fillRect/>
          </a:stretch>
        </p:blipFill>
        <p:spPr bwMode="auto">
          <a:xfrm>
            <a:off x="6078538" y="2760663"/>
            <a:ext cx="3016250" cy="4021137"/>
          </a:xfrm>
          <a:prstGeom prst="rect">
            <a:avLst/>
          </a:prstGeom>
          <a:noFill/>
          <a:ln w="9525">
            <a:noFill/>
            <a:miter lim="800000"/>
            <a:headEnd/>
            <a:tailEnd/>
          </a:ln>
        </p:spPr>
      </p:pic>
      <p:pic>
        <p:nvPicPr>
          <p:cNvPr id="44" name="Picture 75" descr="jSPI196404"/>
          <p:cNvPicPr>
            <a:picLocks noChangeAspect="1" noChangeArrowheads="1"/>
          </p:cNvPicPr>
          <p:nvPr/>
        </p:nvPicPr>
        <p:blipFill>
          <a:blip r:embed="rId41" cstate="print"/>
          <a:srcRect/>
          <a:stretch>
            <a:fillRect/>
          </a:stretch>
        </p:blipFill>
        <p:spPr bwMode="auto">
          <a:xfrm>
            <a:off x="6078538" y="2760663"/>
            <a:ext cx="3016250" cy="4021137"/>
          </a:xfrm>
          <a:prstGeom prst="rect">
            <a:avLst/>
          </a:prstGeom>
          <a:noFill/>
          <a:ln w="9525">
            <a:noFill/>
            <a:miter lim="800000"/>
            <a:headEnd/>
            <a:tailEnd/>
          </a:ln>
        </p:spPr>
      </p:pic>
      <p:pic>
        <p:nvPicPr>
          <p:cNvPr id="45" name="Picture 76" descr="jSPI196405"/>
          <p:cNvPicPr>
            <a:picLocks noChangeAspect="1" noChangeArrowheads="1"/>
          </p:cNvPicPr>
          <p:nvPr/>
        </p:nvPicPr>
        <p:blipFill>
          <a:blip r:embed="rId42" cstate="print"/>
          <a:srcRect/>
          <a:stretch>
            <a:fillRect/>
          </a:stretch>
        </p:blipFill>
        <p:spPr bwMode="auto">
          <a:xfrm>
            <a:off x="6078538" y="2760663"/>
            <a:ext cx="3016250" cy="4021137"/>
          </a:xfrm>
          <a:prstGeom prst="rect">
            <a:avLst/>
          </a:prstGeom>
          <a:noFill/>
          <a:ln w="9525">
            <a:noFill/>
            <a:miter lim="800000"/>
            <a:headEnd/>
            <a:tailEnd/>
          </a:ln>
        </p:spPr>
      </p:pic>
      <p:pic>
        <p:nvPicPr>
          <p:cNvPr id="46" name="Picture 77" descr="jSPI196406"/>
          <p:cNvPicPr>
            <a:picLocks noChangeAspect="1" noChangeArrowheads="1"/>
          </p:cNvPicPr>
          <p:nvPr/>
        </p:nvPicPr>
        <p:blipFill>
          <a:blip r:embed="rId43" cstate="print"/>
          <a:srcRect/>
          <a:stretch>
            <a:fillRect/>
          </a:stretch>
        </p:blipFill>
        <p:spPr bwMode="auto">
          <a:xfrm>
            <a:off x="6078538" y="2760663"/>
            <a:ext cx="3016250" cy="4021137"/>
          </a:xfrm>
          <a:prstGeom prst="rect">
            <a:avLst/>
          </a:prstGeom>
          <a:noFill/>
          <a:ln w="9525">
            <a:noFill/>
            <a:miter lim="800000"/>
            <a:headEnd/>
            <a:tailEnd/>
          </a:ln>
        </p:spPr>
      </p:pic>
      <p:pic>
        <p:nvPicPr>
          <p:cNvPr id="47" name="Picture 78" descr="jSPI196407"/>
          <p:cNvPicPr>
            <a:picLocks noChangeAspect="1" noChangeArrowheads="1"/>
          </p:cNvPicPr>
          <p:nvPr/>
        </p:nvPicPr>
        <p:blipFill>
          <a:blip r:embed="rId44" cstate="print"/>
          <a:srcRect/>
          <a:stretch>
            <a:fillRect/>
          </a:stretch>
        </p:blipFill>
        <p:spPr bwMode="auto">
          <a:xfrm>
            <a:off x="6078538" y="2760663"/>
            <a:ext cx="3016250" cy="4021137"/>
          </a:xfrm>
          <a:prstGeom prst="rect">
            <a:avLst/>
          </a:prstGeom>
          <a:noFill/>
          <a:ln w="9525">
            <a:noFill/>
            <a:miter lim="800000"/>
            <a:headEnd/>
            <a:tailEnd/>
          </a:ln>
        </p:spPr>
      </p:pic>
      <p:pic>
        <p:nvPicPr>
          <p:cNvPr id="48" name="Picture 79" descr="jSPI196408"/>
          <p:cNvPicPr>
            <a:picLocks noChangeAspect="1" noChangeArrowheads="1"/>
          </p:cNvPicPr>
          <p:nvPr/>
        </p:nvPicPr>
        <p:blipFill>
          <a:blip r:embed="rId45" cstate="print"/>
          <a:srcRect/>
          <a:stretch>
            <a:fillRect/>
          </a:stretch>
        </p:blipFill>
        <p:spPr bwMode="auto">
          <a:xfrm>
            <a:off x="6078538" y="2760663"/>
            <a:ext cx="3016250" cy="4021137"/>
          </a:xfrm>
          <a:prstGeom prst="rect">
            <a:avLst/>
          </a:prstGeom>
          <a:noFill/>
          <a:ln w="9525">
            <a:noFill/>
            <a:miter lim="800000"/>
            <a:headEnd/>
            <a:tailEnd/>
          </a:ln>
        </p:spPr>
      </p:pic>
      <p:pic>
        <p:nvPicPr>
          <p:cNvPr id="49" name="Picture 80" descr="jSPI196409"/>
          <p:cNvPicPr>
            <a:picLocks noChangeAspect="1" noChangeArrowheads="1"/>
          </p:cNvPicPr>
          <p:nvPr/>
        </p:nvPicPr>
        <p:blipFill>
          <a:blip r:embed="rId46" cstate="print"/>
          <a:srcRect/>
          <a:stretch>
            <a:fillRect/>
          </a:stretch>
        </p:blipFill>
        <p:spPr bwMode="auto">
          <a:xfrm>
            <a:off x="6078538" y="2760663"/>
            <a:ext cx="3016250" cy="4021137"/>
          </a:xfrm>
          <a:prstGeom prst="rect">
            <a:avLst/>
          </a:prstGeom>
          <a:noFill/>
          <a:ln w="9525">
            <a:noFill/>
            <a:miter lim="800000"/>
            <a:headEnd/>
            <a:tailEnd/>
          </a:ln>
        </p:spPr>
      </p:pic>
      <p:pic>
        <p:nvPicPr>
          <p:cNvPr id="50" name="Picture 81" descr="jSPI196410"/>
          <p:cNvPicPr>
            <a:picLocks noChangeAspect="1" noChangeArrowheads="1"/>
          </p:cNvPicPr>
          <p:nvPr/>
        </p:nvPicPr>
        <p:blipFill>
          <a:blip r:embed="rId47" cstate="print"/>
          <a:srcRect/>
          <a:stretch>
            <a:fillRect/>
          </a:stretch>
        </p:blipFill>
        <p:spPr bwMode="auto">
          <a:xfrm>
            <a:off x="6078538" y="2760663"/>
            <a:ext cx="3016250" cy="4021137"/>
          </a:xfrm>
          <a:prstGeom prst="rect">
            <a:avLst/>
          </a:prstGeom>
          <a:noFill/>
          <a:ln w="9525">
            <a:noFill/>
            <a:miter lim="800000"/>
            <a:headEnd/>
            <a:tailEnd/>
          </a:ln>
        </p:spPr>
      </p:pic>
      <p:pic>
        <p:nvPicPr>
          <p:cNvPr id="51" name="Picture 82" descr="jSPI196411"/>
          <p:cNvPicPr>
            <a:picLocks noChangeAspect="1" noChangeArrowheads="1"/>
          </p:cNvPicPr>
          <p:nvPr/>
        </p:nvPicPr>
        <p:blipFill>
          <a:blip r:embed="rId48" cstate="print"/>
          <a:srcRect/>
          <a:stretch>
            <a:fillRect/>
          </a:stretch>
        </p:blipFill>
        <p:spPr bwMode="auto">
          <a:xfrm>
            <a:off x="6078538" y="2760663"/>
            <a:ext cx="3016250" cy="4021137"/>
          </a:xfrm>
          <a:prstGeom prst="rect">
            <a:avLst/>
          </a:prstGeom>
          <a:noFill/>
          <a:ln w="9525">
            <a:noFill/>
            <a:miter lim="800000"/>
            <a:headEnd/>
            <a:tailEnd/>
          </a:ln>
        </p:spPr>
      </p:pic>
      <p:pic>
        <p:nvPicPr>
          <p:cNvPr id="52" name="Picture 83" descr="jSPI196412"/>
          <p:cNvPicPr>
            <a:picLocks noChangeAspect="1" noChangeArrowheads="1"/>
          </p:cNvPicPr>
          <p:nvPr/>
        </p:nvPicPr>
        <p:blipFill>
          <a:blip r:embed="rId49" cstate="print"/>
          <a:srcRect/>
          <a:stretch>
            <a:fillRect/>
          </a:stretch>
        </p:blipFill>
        <p:spPr bwMode="auto">
          <a:xfrm>
            <a:off x="6078538" y="2760663"/>
            <a:ext cx="3016250" cy="4021137"/>
          </a:xfrm>
          <a:prstGeom prst="rect">
            <a:avLst/>
          </a:prstGeom>
          <a:noFill/>
          <a:ln w="9525">
            <a:noFill/>
            <a:miter lim="800000"/>
            <a:headEnd/>
            <a:tailEnd/>
          </a:ln>
        </p:spPr>
      </p:pic>
      <p:pic>
        <p:nvPicPr>
          <p:cNvPr id="53" name="Picture 56" descr="jSPI196501"/>
          <p:cNvPicPr>
            <a:picLocks noChangeAspect="1" noChangeArrowheads="1"/>
          </p:cNvPicPr>
          <p:nvPr/>
        </p:nvPicPr>
        <p:blipFill>
          <a:blip r:embed="rId50" cstate="print"/>
          <a:srcRect/>
          <a:stretch>
            <a:fillRect/>
          </a:stretch>
        </p:blipFill>
        <p:spPr bwMode="auto">
          <a:xfrm>
            <a:off x="6078538" y="2760663"/>
            <a:ext cx="3016250" cy="4021137"/>
          </a:xfrm>
          <a:prstGeom prst="rect">
            <a:avLst/>
          </a:prstGeom>
          <a:noFill/>
          <a:ln w="9525">
            <a:noFill/>
            <a:miter lim="800000"/>
            <a:headEnd/>
            <a:tailEnd/>
          </a:ln>
        </p:spPr>
      </p:pic>
      <p:sp>
        <p:nvSpPr>
          <p:cNvPr id="54" name="Text Box 84"/>
          <p:cNvSpPr txBox="1">
            <a:spLocks noChangeArrowheads="1"/>
          </p:cNvSpPr>
          <p:nvPr/>
        </p:nvSpPr>
        <p:spPr bwMode="auto">
          <a:xfrm>
            <a:off x="755650" y="2341563"/>
            <a:ext cx="1511300" cy="366712"/>
          </a:xfrm>
          <a:prstGeom prst="rect">
            <a:avLst/>
          </a:prstGeom>
          <a:noFill/>
          <a:ln w="9525">
            <a:noFill/>
            <a:miter lim="800000"/>
            <a:headEnd/>
            <a:tailEnd/>
          </a:ln>
        </p:spPr>
        <p:txBody>
          <a:bodyPr>
            <a:spAutoFit/>
          </a:bodyPr>
          <a:lstStyle/>
          <a:p>
            <a:pPr>
              <a:spcBef>
                <a:spcPct val="50000"/>
              </a:spcBef>
            </a:pPr>
            <a:r>
              <a:rPr lang="en-US" altLang="zh-TW" dirty="0">
                <a:ea typeface="新細明體" pitchFamily="18" charset="-120"/>
              </a:rPr>
              <a:t>1930 ~ 1931</a:t>
            </a:r>
          </a:p>
        </p:txBody>
      </p:sp>
      <p:sp>
        <p:nvSpPr>
          <p:cNvPr id="55" name="Text Box 85"/>
          <p:cNvSpPr txBox="1">
            <a:spLocks noChangeArrowheads="1"/>
          </p:cNvSpPr>
          <p:nvPr/>
        </p:nvSpPr>
        <p:spPr bwMode="auto">
          <a:xfrm>
            <a:off x="3851275" y="2341563"/>
            <a:ext cx="1511300" cy="366712"/>
          </a:xfrm>
          <a:prstGeom prst="rect">
            <a:avLst/>
          </a:prstGeom>
          <a:noFill/>
          <a:ln w="9525">
            <a:noFill/>
            <a:miter lim="800000"/>
            <a:headEnd/>
            <a:tailEnd/>
          </a:ln>
        </p:spPr>
        <p:txBody>
          <a:bodyPr>
            <a:spAutoFit/>
          </a:bodyPr>
          <a:lstStyle/>
          <a:p>
            <a:pPr>
              <a:spcBef>
                <a:spcPct val="50000"/>
              </a:spcBef>
            </a:pPr>
            <a:r>
              <a:rPr lang="en-US" altLang="zh-TW">
                <a:ea typeface="新細明體" pitchFamily="18" charset="-120"/>
              </a:rPr>
              <a:t>1933 ~ 1935</a:t>
            </a:r>
          </a:p>
        </p:txBody>
      </p:sp>
      <p:sp>
        <p:nvSpPr>
          <p:cNvPr id="56" name="Text Box 86"/>
          <p:cNvSpPr txBox="1">
            <a:spLocks noChangeArrowheads="1"/>
          </p:cNvSpPr>
          <p:nvPr/>
        </p:nvSpPr>
        <p:spPr bwMode="auto">
          <a:xfrm>
            <a:off x="6804025" y="2341563"/>
            <a:ext cx="1511300" cy="366712"/>
          </a:xfrm>
          <a:prstGeom prst="rect">
            <a:avLst/>
          </a:prstGeom>
          <a:noFill/>
          <a:ln w="9525">
            <a:noFill/>
            <a:miter lim="800000"/>
            <a:headEnd/>
            <a:tailEnd/>
          </a:ln>
        </p:spPr>
        <p:txBody>
          <a:bodyPr>
            <a:spAutoFit/>
          </a:bodyPr>
          <a:lstStyle/>
          <a:p>
            <a:pPr>
              <a:spcBef>
                <a:spcPct val="50000"/>
              </a:spcBef>
            </a:pPr>
            <a:r>
              <a:rPr lang="en-US" altLang="zh-TW">
                <a:ea typeface="新細明體" pitchFamily="18" charset="-120"/>
              </a:rPr>
              <a:t>1962</a:t>
            </a:r>
            <a:r>
              <a:rPr lang="zh-TW" altLang="en-US">
                <a:ea typeface="新細明體" pitchFamily="18" charset="-120"/>
              </a:rPr>
              <a:t> </a:t>
            </a:r>
            <a:r>
              <a:rPr lang="en-US" altLang="zh-TW">
                <a:ea typeface="新細明體" pitchFamily="18" charset="-120"/>
              </a:rPr>
              <a:t>~ 1964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500" fill="hold"/>
                                        <p:tgtEl>
                                          <p:spTgt spid="54"/>
                                        </p:tgtEl>
                                        <p:attrNameLst>
                                          <p:attrName>ppt_x</p:attrName>
                                        </p:attrNameLst>
                                      </p:cBhvr>
                                      <p:tavLst>
                                        <p:tav tm="0">
                                          <p:val>
                                            <p:strVal val="0-#ppt_w/2"/>
                                          </p:val>
                                        </p:tav>
                                        <p:tav tm="100000">
                                          <p:val>
                                            <p:strVal val="#ppt_x"/>
                                          </p:val>
                                        </p:tav>
                                      </p:tavLst>
                                    </p:anim>
                                    <p:anim calcmode="lin" valueType="num">
                                      <p:cBhvr additive="base">
                                        <p:cTn id="1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0-#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2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2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grpId="0" nodeType="clickEffect">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cBhvr additive="base">
                                        <p:cTn id="108" dur="500" fill="hold"/>
                                        <p:tgtEl>
                                          <p:spTgt spid="56"/>
                                        </p:tgtEl>
                                        <p:attrNameLst>
                                          <p:attrName>ppt_x</p:attrName>
                                        </p:attrNameLst>
                                      </p:cBhvr>
                                      <p:tavLst>
                                        <p:tav tm="0">
                                          <p:val>
                                            <p:strVal val="0-#ppt_w/2"/>
                                          </p:val>
                                        </p:tav>
                                        <p:tav tm="100000">
                                          <p:val>
                                            <p:strVal val="#ppt_x"/>
                                          </p:val>
                                        </p:tav>
                                      </p:tavLst>
                                    </p:anim>
                                    <p:anim calcmode="lin" valueType="num">
                                      <p:cBhvr additive="base">
                                        <p:cTn id="109" dur="500" fill="hold"/>
                                        <p:tgtEl>
                                          <p:spTgt spid="56"/>
                                        </p:tgtEl>
                                        <p:attrNameLst>
                                          <p:attrName>ppt_y</p:attrName>
                                        </p:attrNameLst>
                                      </p:cBhvr>
                                      <p:tavLst>
                                        <p:tav tm="0">
                                          <p:val>
                                            <p:strVal val="#ppt_y"/>
                                          </p:val>
                                        </p:tav>
                                        <p:tav tm="100000">
                                          <p:val>
                                            <p:strVal val="#ppt_y"/>
                                          </p:val>
                                        </p:tav>
                                      </p:tavLst>
                                    </p:anim>
                                  </p:childTnLst>
                                </p:cTn>
                              </p:par>
                              <p:par>
                                <p:cTn id="110" presetID="2" presetClass="entr" presetSubtype="8" fill="hold"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additive="base">
                                        <p:cTn id="112" dur="500" fill="hold"/>
                                        <p:tgtEl>
                                          <p:spTgt spid="26"/>
                                        </p:tgtEl>
                                        <p:attrNameLst>
                                          <p:attrName>ppt_x</p:attrName>
                                        </p:attrNameLst>
                                      </p:cBhvr>
                                      <p:tavLst>
                                        <p:tav tm="0">
                                          <p:val>
                                            <p:strVal val="0-#ppt_w/2"/>
                                          </p:val>
                                        </p:tav>
                                        <p:tav tm="100000">
                                          <p:val>
                                            <p:strVal val="#ppt_x"/>
                                          </p:val>
                                        </p:tav>
                                      </p:tavLst>
                                    </p:anim>
                                    <p:anim calcmode="lin" valueType="num">
                                      <p:cBhvr additive="base">
                                        <p:cTn id="11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27"/>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28"/>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29"/>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30"/>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31"/>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32"/>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33"/>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34"/>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35"/>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36"/>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nodeType="clickEffect">
                                  <p:stCondLst>
                                    <p:cond delay="0"/>
                                  </p:stCondLst>
                                  <p:childTnLst>
                                    <p:set>
                                      <p:cBhvr>
                                        <p:cTn id="157" dur="1" fill="hold">
                                          <p:stCondLst>
                                            <p:cond delay="0"/>
                                          </p:stCondLst>
                                        </p:cTn>
                                        <p:tgtEl>
                                          <p:spTgt spid="37"/>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38"/>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39"/>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40"/>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nodeType="clickEffect">
                                  <p:stCondLst>
                                    <p:cond delay="0"/>
                                  </p:stCondLst>
                                  <p:childTnLst>
                                    <p:set>
                                      <p:cBhvr>
                                        <p:cTn id="173" dur="1" fill="hold">
                                          <p:stCondLst>
                                            <p:cond delay="0"/>
                                          </p:stCondLst>
                                        </p:cTn>
                                        <p:tgtEl>
                                          <p:spTgt spid="41"/>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nodeType="clickEffect">
                                  <p:stCondLst>
                                    <p:cond delay="0"/>
                                  </p:stCondLst>
                                  <p:childTnLst>
                                    <p:set>
                                      <p:cBhvr>
                                        <p:cTn id="177" dur="1" fill="hold">
                                          <p:stCondLst>
                                            <p:cond delay="0"/>
                                          </p:stCondLst>
                                        </p:cTn>
                                        <p:tgtEl>
                                          <p:spTgt spid="42"/>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43"/>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nodeType="clickEffect">
                                  <p:stCondLst>
                                    <p:cond delay="0"/>
                                  </p:stCondLst>
                                  <p:childTnLst>
                                    <p:set>
                                      <p:cBhvr>
                                        <p:cTn id="185" dur="1" fill="hold">
                                          <p:stCondLst>
                                            <p:cond delay="0"/>
                                          </p:stCondLst>
                                        </p:cTn>
                                        <p:tgtEl>
                                          <p:spTgt spid="44"/>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nodeType="clickEffect">
                                  <p:stCondLst>
                                    <p:cond delay="0"/>
                                  </p:stCondLst>
                                  <p:childTnLst>
                                    <p:set>
                                      <p:cBhvr>
                                        <p:cTn id="189" dur="1" fill="hold">
                                          <p:stCondLst>
                                            <p:cond delay="0"/>
                                          </p:stCondLst>
                                        </p:cTn>
                                        <p:tgtEl>
                                          <p:spTgt spid="45"/>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nodeType="clickEffect">
                                  <p:stCondLst>
                                    <p:cond delay="0"/>
                                  </p:stCondLst>
                                  <p:childTnLst>
                                    <p:set>
                                      <p:cBhvr>
                                        <p:cTn id="193" dur="1" fill="hold">
                                          <p:stCondLst>
                                            <p:cond delay="0"/>
                                          </p:stCondLst>
                                        </p:cTn>
                                        <p:tgtEl>
                                          <p:spTgt spid="46"/>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nodeType="clickEffect">
                                  <p:stCondLst>
                                    <p:cond delay="0"/>
                                  </p:stCondLst>
                                  <p:childTnLst>
                                    <p:set>
                                      <p:cBhvr>
                                        <p:cTn id="197" dur="1" fill="hold">
                                          <p:stCondLst>
                                            <p:cond delay="0"/>
                                          </p:stCondLst>
                                        </p:cTn>
                                        <p:tgtEl>
                                          <p:spTgt spid="47"/>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nodeType="clickEffect">
                                  <p:stCondLst>
                                    <p:cond delay="0"/>
                                  </p:stCondLst>
                                  <p:childTnLst>
                                    <p:set>
                                      <p:cBhvr>
                                        <p:cTn id="201" dur="1" fill="hold">
                                          <p:stCondLst>
                                            <p:cond delay="0"/>
                                          </p:stCondLst>
                                        </p:cTn>
                                        <p:tgtEl>
                                          <p:spTgt spid="48"/>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nodeType="clickEffect">
                                  <p:stCondLst>
                                    <p:cond delay="0"/>
                                  </p:stCondLst>
                                  <p:childTnLst>
                                    <p:set>
                                      <p:cBhvr>
                                        <p:cTn id="205" dur="1" fill="hold">
                                          <p:stCondLst>
                                            <p:cond delay="0"/>
                                          </p:stCondLst>
                                        </p:cTn>
                                        <p:tgtEl>
                                          <p:spTgt spid="49"/>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nodeType="clickEffect">
                                  <p:stCondLst>
                                    <p:cond delay="0"/>
                                  </p:stCondLst>
                                  <p:childTnLst>
                                    <p:set>
                                      <p:cBhvr>
                                        <p:cTn id="209" dur="1" fill="hold">
                                          <p:stCondLst>
                                            <p:cond delay="0"/>
                                          </p:stCondLst>
                                        </p:cTn>
                                        <p:tgtEl>
                                          <p:spTgt spid="50"/>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nodeType="clickEffect">
                                  <p:stCondLst>
                                    <p:cond delay="0"/>
                                  </p:stCondLst>
                                  <p:childTnLst>
                                    <p:set>
                                      <p:cBhvr>
                                        <p:cTn id="213" dur="1" fill="hold">
                                          <p:stCondLst>
                                            <p:cond delay="0"/>
                                          </p:stCondLst>
                                        </p:cTn>
                                        <p:tgtEl>
                                          <p:spTgt spid="51"/>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nodeType="clickEffect">
                                  <p:stCondLst>
                                    <p:cond delay="0"/>
                                  </p:stCondLst>
                                  <p:childTnLst>
                                    <p:set>
                                      <p:cBhvr>
                                        <p:cTn id="217" dur="1" fill="hold">
                                          <p:stCondLst>
                                            <p:cond delay="0"/>
                                          </p:stCondLst>
                                        </p:cTn>
                                        <p:tgtEl>
                                          <p:spTgt spid="52"/>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presetID="1" presetClass="entr" presetSubtype="0" fill="hold" nodeType="clickEffect">
                                  <p:stCondLst>
                                    <p:cond delay="0"/>
                                  </p:stCondLst>
                                  <p:childTnLst>
                                    <p:set>
                                      <p:cBhvr>
                                        <p:cTn id="221"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4" grpId="0"/>
      <p:bldP spid="55" grpId="0"/>
      <p:bldP spid="56"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Water Deficit Projections</a:t>
            </a:r>
            <a:endParaRPr lang="en-US" dirty="0"/>
          </a:p>
        </p:txBody>
      </p:sp>
      <p:pic>
        <p:nvPicPr>
          <p:cNvPr id="10" name="Picture 2" descr="preq198806"/>
          <p:cNvPicPr>
            <a:picLocks noChangeAspect="1" noChangeArrowheads="1"/>
          </p:cNvPicPr>
          <p:nvPr/>
        </p:nvPicPr>
        <p:blipFill>
          <a:blip r:embed="rId2" cstate="print"/>
          <a:srcRect/>
          <a:stretch>
            <a:fillRect/>
          </a:stretch>
        </p:blipFill>
        <p:spPr bwMode="auto">
          <a:xfrm>
            <a:off x="228600" y="1295400"/>
            <a:ext cx="3529013" cy="4700587"/>
          </a:xfrm>
          <a:prstGeom prst="rect">
            <a:avLst/>
          </a:prstGeom>
          <a:noFill/>
          <a:ln w="9525">
            <a:noFill/>
            <a:miter lim="800000"/>
            <a:headEnd/>
            <a:tailEnd/>
          </a:ln>
        </p:spPr>
      </p:pic>
      <p:pic>
        <p:nvPicPr>
          <p:cNvPr id="11" name="Picture 3" descr="pnrm198806"/>
          <p:cNvPicPr>
            <a:picLocks noChangeAspect="1" noChangeArrowheads="1"/>
          </p:cNvPicPr>
          <p:nvPr/>
        </p:nvPicPr>
        <p:blipFill>
          <a:blip r:embed="rId3" cstate="print"/>
          <a:srcRect/>
          <a:stretch>
            <a:fillRect/>
          </a:stretch>
        </p:blipFill>
        <p:spPr bwMode="auto">
          <a:xfrm>
            <a:off x="5105400" y="1371600"/>
            <a:ext cx="3559175" cy="4743450"/>
          </a:xfrm>
          <a:prstGeom prst="rect">
            <a:avLst/>
          </a:prstGeom>
          <a:noFill/>
          <a:ln w="9525">
            <a:noFill/>
            <a:miter lim="800000"/>
            <a:headEnd/>
            <a:tailEnd/>
          </a:ln>
        </p:spPr>
      </p:pic>
      <p:sp>
        <p:nvSpPr>
          <p:cNvPr id="12" name="Right Arrow 11"/>
          <p:cNvSpPr/>
          <p:nvPr/>
        </p:nvSpPr>
        <p:spPr>
          <a:xfrm>
            <a:off x="4159250" y="4222750"/>
            <a:ext cx="977900" cy="484188"/>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8" name="Text Box 8"/>
          <p:cNvSpPr txBox="1">
            <a:spLocks noChangeArrowheads="1"/>
          </p:cNvSpPr>
          <p:nvPr/>
        </p:nvSpPr>
        <p:spPr bwMode="auto">
          <a:xfrm>
            <a:off x="914400" y="5791200"/>
            <a:ext cx="2971800" cy="830263"/>
          </a:xfrm>
          <a:prstGeom prst="rect">
            <a:avLst/>
          </a:prstGeom>
          <a:noFill/>
          <a:ln w="9525">
            <a:noFill/>
            <a:miter lim="800000"/>
            <a:headEnd/>
            <a:tailEnd/>
          </a:ln>
        </p:spPr>
        <p:txBody>
          <a:bodyPr>
            <a:spAutoFit/>
          </a:bodyPr>
          <a:lstStyle/>
          <a:p>
            <a:pPr algn="ctr">
              <a:spcBef>
                <a:spcPct val="50000"/>
              </a:spcBef>
            </a:pPr>
            <a:r>
              <a:rPr kumimoji="1" lang="en-US" altLang="zh-TW" sz="1600" dirty="0">
                <a:latin typeface="Verdana" pitchFamily="34" charset="0"/>
                <a:ea typeface="新細明體" pitchFamily="18" charset="-120"/>
              </a:rPr>
              <a:t>Required 1-month precipitation for normalcy, i.e. projected water deficit</a:t>
            </a:r>
            <a:endParaRPr kumimoji="1" lang="zh-TW" altLang="en-US" sz="1600" dirty="0">
              <a:latin typeface="Verdana" pitchFamily="34" charset="0"/>
              <a:ea typeface="新細明體" pitchFamily="18" charset="-120"/>
            </a:endParaRPr>
          </a:p>
        </p:txBody>
      </p:sp>
      <p:sp>
        <p:nvSpPr>
          <p:cNvPr id="9" name="Text Box 10"/>
          <p:cNvSpPr txBox="1">
            <a:spLocks noChangeArrowheads="1"/>
          </p:cNvSpPr>
          <p:nvPr/>
        </p:nvSpPr>
        <p:spPr bwMode="auto">
          <a:xfrm>
            <a:off x="5791200" y="5867400"/>
            <a:ext cx="2895600" cy="830263"/>
          </a:xfrm>
          <a:prstGeom prst="rect">
            <a:avLst/>
          </a:prstGeom>
          <a:noFill/>
          <a:ln w="9525">
            <a:noFill/>
            <a:miter lim="800000"/>
            <a:headEnd/>
            <a:tailEnd/>
          </a:ln>
        </p:spPr>
        <p:txBody>
          <a:bodyPr>
            <a:spAutoFit/>
          </a:bodyPr>
          <a:lstStyle/>
          <a:p>
            <a:pPr algn="ctr">
              <a:spcBef>
                <a:spcPct val="50000"/>
              </a:spcBef>
            </a:pPr>
            <a:r>
              <a:rPr kumimoji="1" lang="en-US" altLang="zh-TW" sz="1600" dirty="0">
                <a:latin typeface="Verdana" pitchFamily="34" charset="0"/>
                <a:ea typeface="新細明體" pitchFamily="18" charset="-120"/>
              </a:rPr>
              <a:t>Probability of recovering from drought in one month</a:t>
            </a:r>
            <a:endParaRPr kumimoji="1" lang="zh-TW" altLang="en-US" sz="1600" dirty="0">
              <a:latin typeface="Verdana" pitchFamily="34" charset="0"/>
              <a:ea typeface="新細明體" pitchFamily="18"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7" descr="W1_1985_1989.png"/>
          <p:cNvPicPr>
            <a:picLocks noChangeAspect="1"/>
          </p:cNvPicPr>
          <p:nvPr/>
        </p:nvPicPr>
        <p:blipFill>
          <a:blip r:embed="rId2" cstate="print"/>
          <a:srcRect/>
          <a:stretch>
            <a:fillRect/>
          </a:stretch>
        </p:blipFill>
        <p:spPr bwMode="auto">
          <a:xfrm>
            <a:off x="1066800" y="1295400"/>
            <a:ext cx="7112000" cy="53340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Probabilistic Drought Classification</a:t>
            </a:r>
            <a:endParaRPr lang="en-US" dirty="0"/>
          </a:p>
        </p:txBody>
      </p:sp>
      <p:sp>
        <p:nvSpPr>
          <p:cNvPr id="4" name="TextBox 3"/>
          <p:cNvSpPr txBox="1">
            <a:spLocks noChangeArrowheads="1"/>
          </p:cNvSpPr>
          <p:nvPr/>
        </p:nvSpPr>
        <p:spPr bwMode="auto">
          <a:xfrm>
            <a:off x="0" y="6488112"/>
            <a:ext cx="9144000" cy="369888"/>
          </a:xfrm>
          <a:prstGeom prst="rect">
            <a:avLst/>
          </a:prstGeom>
          <a:noFill/>
          <a:ln w="9525">
            <a:noFill/>
            <a:miter lim="800000"/>
            <a:headEnd/>
            <a:tailEnd/>
          </a:ln>
        </p:spPr>
        <p:txBody>
          <a:bodyPr>
            <a:spAutoFit/>
          </a:bodyPr>
          <a:lstStyle/>
          <a:p>
            <a:pPr algn="ctr"/>
            <a:r>
              <a:rPr lang="en-US" dirty="0"/>
              <a:t>1 month HMM-DI vs. SPI at Alpine 2NE, Indiana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Drought implications on river water quality</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t>Indrajeet Chaubey</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sp>
        <p:nvSpPr>
          <p:cNvPr id="3075" name="Slide Number Placeholder 4"/>
          <p:cNvSpPr>
            <a:spLocks noGrp="1"/>
          </p:cNvSpPr>
          <p:nvPr>
            <p:ph type="sldNum" sz="quarter" idx="12"/>
          </p:nvPr>
        </p:nvSpPr>
        <p:spPr>
          <a:noFill/>
        </p:spPr>
        <p:txBody>
          <a:bodyPr/>
          <a:lstStyle/>
          <a:p>
            <a:fld id="{07515BB7-BD1B-4A56-8B20-77E02998F70C}" type="slidenum">
              <a:rPr lang="en-US" smtClean="0"/>
              <a:pPr/>
              <a:t>19</a:t>
            </a:fld>
            <a:endParaRPr lang="en-US" smtClean="0"/>
          </a:p>
        </p:txBody>
      </p:sp>
      <p:sp>
        <p:nvSpPr>
          <p:cNvPr id="3074" name="Title 1"/>
          <p:cNvSpPr>
            <a:spLocks noGrp="1"/>
          </p:cNvSpPr>
          <p:nvPr>
            <p:ph type="title"/>
          </p:nvPr>
        </p:nvSpPr>
        <p:spPr>
          <a:xfrm>
            <a:off x="1524000" y="152400"/>
            <a:ext cx="7315200" cy="1143000"/>
          </a:xfrm>
        </p:spPr>
        <p:txBody>
          <a:bodyPr>
            <a:normAutofit/>
          </a:bodyPr>
          <a:lstStyle/>
          <a:p>
            <a:pPr algn="l"/>
            <a:r>
              <a:rPr lang="en-US" sz="2400" dirty="0" smtClean="0"/>
              <a:t>Comparison of measured data driest (2005) Vs wettest (2003) year</a:t>
            </a:r>
          </a:p>
        </p:txBody>
      </p:sp>
      <p:graphicFrame>
        <p:nvGraphicFramePr>
          <p:cNvPr id="10" name="Chart 9"/>
          <p:cNvGraphicFramePr/>
          <p:nvPr/>
        </p:nvGraphicFramePr>
        <p:xfrm>
          <a:off x="381000" y="1219200"/>
          <a:ext cx="4285180" cy="2529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nvGraphicFramePr>
        <p:xfrm>
          <a:off x="4495800" y="1219200"/>
          <a:ext cx="4497084" cy="2442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nvGraphicFramePr>
        <p:xfrm>
          <a:off x="381000" y="3733800"/>
          <a:ext cx="4244629" cy="23096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nvGraphicFramePr>
        <p:xfrm>
          <a:off x="4572000" y="3733800"/>
          <a:ext cx="4460459" cy="246971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257800"/>
          </a:xfrm>
        </p:spPr>
        <p:txBody>
          <a:bodyPr>
            <a:normAutofit fontScale="92500" lnSpcReduction="20000"/>
          </a:bodyPr>
          <a:lstStyle/>
          <a:p>
            <a:pPr marL="115888" indent="0" algn="ctr">
              <a:buNone/>
            </a:pPr>
            <a:r>
              <a:rPr lang="en-US" dirty="0" smtClean="0"/>
              <a:t>Developing Community-based </a:t>
            </a:r>
            <a:r>
              <a:rPr lang="en-US" dirty="0" err="1" smtClean="0"/>
              <a:t>DRought</a:t>
            </a:r>
            <a:r>
              <a:rPr lang="en-US" dirty="0" smtClean="0"/>
              <a:t> Information Network Protocols and Tools for Multidisciplinary Regional Scale Applications (</a:t>
            </a:r>
            <a:r>
              <a:rPr lang="en-US" dirty="0" err="1" smtClean="0"/>
              <a:t>DRInet</a:t>
            </a:r>
            <a:r>
              <a:rPr lang="en-US" dirty="0" smtClean="0"/>
              <a:t>)</a:t>
            </a:r>
          </a:p>
          <a:p>
            <a:pPr marL="115888" indent="0" algn="ctr">
              <a:buNone/>
            </a:pPr>
            <a:endParaRPr lang="en-US" dirty="0" smtClean="0"/>
          </a:p>
          <a:p>
            <a:r>
              <a:rPr lang="en-US" sz="2595" dirty="0" smtClean="0"/>
              <a:t>NSF funded Data Interoperability project</a:t>
            </a:r>
          </a:p>
          <a:p>
            <a:r>
              <a:rPr lang="en-US" sz="2595" dirty="0" smtClean="0"/>
              <a:t>Started in Jan. 2009</a:t>
            </a:r>
            <a:endParaRPr lang="en-US" sz="2595" dirty="0" smtClean="0"/>
          </a:p>
          <a:p>
            <a:r>
              <a:rPr lang="en-US" sz="2595" dirty="0" smtClean="0"/>
              <a:t>Multidisciplinary team </a:t>
            </a:r>
            <a:endParaRPr lang="en-US" sz="2595" dirty="0" smtClean="0"/>
          </a:p>
          <a:p>
            <a:pPr marL="973138" lvl="1">
              <a:buNone/>
            </a:pPr>
            <a:r>
              <a:rPr lang="en-US" sz="2162" dirty="0" smtClean="0"/>
              <a:t>Carol Song (Rosen Center for Advanced Computing)</a:t>
            </a:r>
          </a:p>
          <a:p>
            <a:pPr marL="973138" lvl="1">
              <a:buNone/>
            </a:pPr>
            <a:r>
              <a:rPr lang="en-US" sz="2162" dirty="0" smtClean="0"/>
              <a:t>Daniel Aliaga (Computer Science)</a:t>
            </a:r>
          </a:p>
          <a:p>
            <a:pPr marL="973138" lvl="1">
              <a:buNone/>
            </a:pPr>
            <a:r>
              <a:rPr lang="en-US" sz="2162" dirty="0" smtClean="0"/>
              <a:t>Jake Carlson (Library)</a:t>
            </a:r>
          </a:p>
          <a:p>
            <a:pPr marL="973138" lvl="1">
              <a:buNone/>
            </a:pPr>
            <a:r>
              <a:rPr lang="en-US" sz="2162" dirty="0" smtClean="0"/>
              <a:t>Indrajeet Chaubey (Agricultural and Biological Engineering)</a:t>
            </a:r>
          </a:p>
          <a:p>
            <a:pPr marL="973138" lvl="1">
              <a:buNone/>
            </a:pPr>
            <a:r>
              <a:rPr lang="en-US" sz="2162" dirty="0" smtClean="0"/>
              <a:t>Rao Govindaraju (Civil Engineering)</a:t>
            </a:r>
          </a:p>
          <a:p>
            <a:pPr marL="973138" lvl="1">
              <a:buNone/>
            </a:pPr>
            <a:r>
              <a:rPr lang="en-US" sz="2162" dirty="0" smtClean="0"/>
              <a:t>Chris Hoffmann (Computer Science)</a:t>
            </a:r>
          </a:p>
          <a:p>
            <a:pPr marL="973138" lvl="1">
              <a:buNone/>
            </a:pPr>
            <a:r>
              <a:rPr lang="en-US" sz="2162" dirty="0" smtClean="0"/>
              <a:t>Dev Niyogi (Agronomy &amp; Earth and Atmospheric Sciences)</a:t>
            </a:r>
            <a:endParaRPr lang="en-US" sz="2162" dirty="0" smtClean="0"/>
          </a:p>
          <a:p>
            <a:pPr marL="973138" lvl="1">
              <a:buNone/>
            </a:pPr>
            <a:r>
              <a:rPr lang="en-US" sz="2162" dirty="0" err="1" smtClean="0"/>
              <a:t>Lan</a:t>
            </a:r>
            <a:r>
              <a:rPr lang="en-US" sz="2162" dirty="0" smtClean="0"/>
              <a:t> </a:t>
            </a:r>
            <a:r>
              <a:rPr lang="en-US" sz="2162" dirty="0" smtClean="0"/>
              <a:t>Zhao (Rosen Center for Advanced Computing)</a:t>
            </a:r>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endParaRPr lang="en-US"/>
          </a:p>
        </p:txBody>
      </p:sp>
      <p:sp>
        <p:nvSpPr>
          <p:cNvPr id="3075" name="Slide Number Placeholder 4"/>
          <p:cNvSpPr>
            <a:spLocks noGrp="1"/>
          </p:cNvSpPr>
          <p:nvPr>
            <p:ph type="sldNum" sz="quarter" idx="12"/>
          </p:nvPr>
        </p:nvSpPr>
        <p:spPr>
          <a:noFill/>
        </p:spPr>
        <p:txBody>
          <a:bodyPr/>
          <a:lstStyle/>
          <a:p>
            <a:fld id="{07515BB7-BD1B-4A56-8B20-77E02998F70C}" type="slidenum">
              <a:rPr lang="en-US" smtClean="0"/>
              <a:pPr/>
              <a:t>20</a:t>
            </a:fld>
            <a:endParaRPr lang="en-US" smtClean="0"/>
          </a:p>
        </p:txBody>
      </p:sp>
      <p:sp>
        <p:nvSpPr>
          <p:cNvPr id="3074" name="Title 1"/>
          <p:cNvSpPr>
            <a:spLocks noGrp="1"/>
          </p:cNvSpPr>
          <p:nvPr>
            <p:ph type="title"/>
          </p:nvPr>
        </p:nvSpPr>
        <p:spPr>
          <a:xfrm>
            <a:off x="1371600" y="152400"/>
            <a:ext cx="7620000" cy="1143000"/>
          </a:xfrm>
        </p:spPr>
        <p:txBody>
          <a:bodyPr>
            <a:normAutofit fontScale="90000"/>
          </a:bodyPr>
          <a:lstStyle/>
          <a:p>
            <a:pPr algn="l">
              <a:defRPr/>
            </a:pPr>
            <a:r>
              <a:rPr lang="en-US" sz="3600" dirty="0" smtClean="0"/>
              <a:t>Correlation of nutrients with drought index</a:t>
            </a:r>
          </a:p>
        </p:txBody>
      </p:sp>
      <p:graphicFrame>
        <p:nvGraphicFramePr>
          <p:cNvPr id="9" name="Chart 8"/>
          <p:cNvGraphicFramePr/>
          <p:nvPr/>
        </p:nvGraphicFramePr>
        <p:xfrm>
          <a:off x="0" y="12954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4419600" y="12954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p:nvPr/>
        </p:nvGraphicFramePr>
        <p:xfrm>
          <a:off x="0" y="396240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p:nvPr/>
        </p:nvGraphicFramePr>
        <p:xfrm>
          <a:off x="4491037" y="3962400"/>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Content Placeholder 2"/>
          <p:cNvSpPr>
            <a:spLocks noGrp="1"/>
          </p:cNvSpPr>
          <p:nvPr>
            <p:ph idx="1"/>
          </p:nvPr>
        </p:nvSpPr>
        <p:spPr/>
        <p:txBody>
          <a:bodyPr>
            <a:normAutofit/>
          </a:bodyPr>
          <a:lstStyle/>
          <a:p>
            <a:pPr marL="365760" lvl="4" indent="-342900">
              <a:buFont typeface="Wingdings" pitchFamily="2" charset="2"/>
              <a:buChar char="§"/>
            </a:pPr>
            <a:r>
              <a:rPr lang="en-US" sz="2800" dirty="0" smtClean="0"/>
              <a:t>Results indicate that droughts exert an important control on water quality both in terms of concentrations and loads.</a:t>
            </a:r>
          </a:p>
          <a:p>
            <a:pPr marL="365760" lvl="4" indent="-342900">
              <a:buFont typeface="Wingdings" pitchFamily="2" charset="2"/>
              <a:buChar char="§"/>
            </a:pPr>
            <a:r>
              <a:rPr lang="en-US" sz="2800" dirty="0" smtClean="0"/>
              <a:t>Limited data availability: 11 years of weekly data may be insufficient  for hydrological extremes such as droughts.</a:t>
            </a:r>
          </a:p>
          <a:p>
            <a:pPr marL="365760" lvl="4" indent="-342900">
              <a:buFont typeface="Wingdings" pitchFamily="2" charset="2"/>
              <a:buChar char="§"/>
            </a:pPr>
            <a:r>
              <a:rPr lang="en-US" sz="2800" dirty="0" smtClean="0"/>
              <a:t>Sustainability of new agricultural initiatives, such as </a:t>
            </a:r>
            <a:r>
              <a:rPr lang="en-US" sz="2800" dirty="0" err="1" smtClean="0"/>
              <a:t>biofeedstock</a:t>
            </a:r>
            <a:r>
              <a:rPr lang="en-US" sz="2800" dirty="0" smtClean="0"/>
              <a:t> production may be constrained by drought events</a:t>
            </a:r>
            <a:r>
              <a:rPr lang="en-US" sz="2800" dirty="0" smtClean="0"/>
              <a:t>.</a:t>
            </a:r>
            <a:endParaRPr lang="en-US" sz="2800" dirty="0" smtClean="0"/>
          </a:p>
          <a:p>
            <a:pPr marL="800100" lvl="4" indent="-342900">
              <a:buFont typeface="Wingdings" pitchFamily="2" charset="2"/>
              <a:buChar char="Ø"/>
            </a:pPr>
            <a:endParaRPr lang="en-US" sz="2800" dirty="0"/>
          </a:p>
          <a:p>
            <a:pPr marL="800100" lvl="4" indent="-342900">
              <a:buFont typeface="Arial" pitchFamily="34" charset="0"/>
              <a:buChar char="•"/>
            </a:pPr>
            <a:endParaRPr lang="en-US" sz="2800" dirty="0" smtClean="0"/>
          </a:p>
          <a:p>
            <a:pPr marL="800100" lvl="4" indent="-342900">
              <a:buFont typeface="Arial" pitchFamily="34" charset="0"/>
              <a:buChar char="•"/>
            </a:pPr>
            <a:endParaRPr lang="en-US" sz="2800" dirty="0" smtClean="0"/>
          </a:p>
          <a:p>
            <a:endParaRPr lang="en-US" dirty="0"/>
          </a:p>
        </p:txBody>
      </p:sp>
      <p:sp>
        <p:nvSpPr>
          <p:cNvPr id="3075" name="Slide Number Placeholder 4"/>
          <p:cNvSpPr>
            <a:spLocks noGrp="1"/>
          </p:cNvSpPr>
          <p:nvPr>
            <p:ph type="sldNum" sz="quarter" idx="12"/>
          </p:nvPr>
        </p:nvSpPr>
        <p:spPr>
          <a:noFill/>
        </p:spPr>
        <p:txBody>
          <a:bodyPr/>
          <a:lstStyle/>
          <a:p>
            <a:fld id="{07515BB7-BD1B-4A56-8B20-77E02998F70C}" type="slidenum">
              <a:rPr lang="en-US" smtClean="0"/>
              <a:pPr/>
              <a:t>21</a:t>
            </a:fld>
            <a:endParaRPr lang="en-US" smtClean="0"/>
          </a:p>
        </p:txBody>
      </p:sp>
      <p:sp>
        <p:nvSpPr>
          <p:cNvPr id="6" name="Title 5"/>
          <p:cNvSpPr>
            <a:spLocks noGrp="1"/>
          </p:cNvSpPr>
          <p:nvPr>
            <p:ph type="title"/>
          </p:nvPr>
        </p:nvSpPr>
        <p:spPr/>
        <p:txBody>
          <a:bodyPr/>
          <a:lstStyle/>
          <a:p>
            <a:r>
              <a:rPr lang="en-US" dirty="0" smtClean="0"/>
              <a:t>Conclusions</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ctrTitle"/>
          </p:nvPr>
        </p:nvSpPr>
        <p:spPr/>
        <p:txBody>
          <a:bodyPr/>
          <a:lstStyle/>
          <a:p>
            <a:r>
              <a:rPr lang="en-US">
                <a:solidFill>
                  <a:schemeClr val="bg1"/>
                </a:solidFill>
              </a:rPr>
              <a:t>DRInet – working with interoperability </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sz="4400" dirty="0" smtClean="0">
                <a:solidFill>
                  <a:schemeClr val="bg1"/>
                </a:solidFill>
                <a:latin typeface="+mj-lt"/>
                <a:ea typeface="+mj-ea"/>
                <a:cs typeface="+mj-cs"/>
              </a:rPr>
              <a:t>Dev Niyogi</a:t>
            </a:r>
            <a:endParaRPr lang="en-US" sz="440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a:xfrm>
            <a:off x="1295400" y="76200"/>
            <a:ext cx="5334000" cy="1143000"/>
          </a:xfrm>
        </p:spPr>
        <p:txBody>
          <a:bodyPr rtlCol="0"/>
          <a:lstStyle/>
          <a:p>
            <a:pPr fontAlgn="auto">
              <a:spcAft>
                <a:spcPts val="0"/>
              </a:spcAft>
              <a:defRPr/>
            </a:pPr>
            <a:r>
              <a:rPr lang="en-US" sz="3200" dirty="0" smtClean="0"/>
              <a:t>Indiana Water Balance</a:t>
            </a:r>
            <a:br>
              <a:rPr lang="en-US" sz="3200" dirty="0" smtClean="0"/>
            </a:br>
            <a:r>
              <a:rPr lang="en-US" sz="2800" dirty="0" smtClean="0">
                <a:solidFill>
                  <a:schemeClr val="bg1">
                    <a:lumMod val="85000"/>
                  </a:schemeClr>
                </a:solidFill>
              </a:rPr>
              <a:t>Supply side monitoring: </a:t>
            </a:r>
            <a:r>
              <a:rPr lang="en-US" sz="2800" dirty="0" err="1" smtClean="0">
                <a:solidFill>
                  <a:schemeClr val="bg1">
                    <a:lumMod val="85000"/>
                  </a:schemeClr>
                </a:solidFill>
              </a:rPr>
              <a:t>CoCoRaHS</a:t>
            </a:r>
            <a:endParaRPr lang="en-US" sz="2800" dirty="0" smtClean="0">
              <a:solidFill>
                <a:schemeClr val="bg1">
                  <a:lumMod val="85000"/>
                </a:schemeClr>
              </a:solidFill>
            </a:endParaRPr>
          </a:p>
        </p:txBody>
      </p:sp>
      <p:sp>
        <p:nvSpPr>
          <p:cNvPr id="5123" name="Rectangle 4"/>
          <p:cNvSpPr>
            <a:spLocks noGrp="1" noChangeArrowheads="1"/>
          </p:cNvSpPr>
          <p:nvPr>
            <p:ph type="body" idx="1"/>
          </p:nvPr>
        </p:nvSpPr>
        <p:spPr>
          <a:xfrm>
            <a:off x="95250" y="1600200"/>
            <a:ext cx="4019550" cy="4648200"/>
          </a:xfrm>
        </p:spPr>
        <p:txBody>
          <a:bodyPr rtlCol="0">
            <a:normAutofit fontScale="92500" lnSpcReduction="20000"/>
          </a:bodyPr>
          <a:lstStyle/>
          <a:p>
            <a:pPr fontAlgn="auto">
              <a:lnSpc>
                <a:spcPct val="120000"/>
              </a:lnSpc>
              <a:spcAft>
                <a:spcPts val="0"/>
              </a:spcAft>
              <a:buFont typeface="Arial" pitchFamily="34" charset="0"/>
              <a:buChar char="•"/>
              <a:defRPr/>
            </a:pPr>
            <a:r>
              <a:rPr lang="en-US" sz="2000" i="1" dirty="0" err="1" smtClean="0"/>
              <a:t>iClimate</a:t>
            </a:r>
            <a:r>
              <a:rPr lang="en-US" sz="2000" dirty="0" smtClean="0"/>
              <a:t> and NWS Indianapolis have created a Community Collaborative Rain, Hail and Snow (</a:t>
            </a:r>
            <a:r>
              <a:rPr lang="en-US" sz="2000" dirty="0" err="1" smtClean="0"/>
              <a:t>CoCoRaHS</a:t>
            </a:r>
            <a:r>
              <a:rPr lang="en-US" sz="2000" dirty="0" smtClean="0"/>
              <a:t>) network for Indiana. </a:t>
            </a:r>
          </a:p>
          <a:p>
            <a:pPr fontAlgn="auto">
              <a:lnSpc>
                <a:spcPct val="120000"/>
              </a:lnSpc>
              <a:spcAft>
                <a:spcPts val="0"/>
              </a:spcAft>
              <a:buFont typeface="Arial" pitchFamily="34" charset="0"/>
              <a:buChar char="•"/>
              <a:defRPr/>
            </a:pPr>
            <a:r>
              <a:rPr lang="en-US" sz="2000" dirty="0" smtClean="0"/>
              <a:t>Currently over </a:t>
            </a:r>
            <a:r>
              <a:rPr lang="en-US" sz="2000" dirty="0" smtClean="0"/>
              <a:t>1500 </a:t>
            </a:r>
            <a:r>
              <a:rPr lang="en-US" sz="2000" dirty="0" smtClean="0"/>
              <a:t>community observers are provided with a rain gauge and training by </a:t>
            </a:r>
            <a:r>
              <a:rPr lang="en-US" sz="2000" i="1" dirty="0" err="1" smtClean="0"/>
              <a:t>iClimate</a:t>
            </a:r>
            <a:r>
              <a:rPr lang="en-US" sz="2000" dirty="0" smtClean="0"/>
              <a:t> and National Weather Service staff. </a:t>
            </a:r>
          </a:p>
          <a:p>
            <a:pPr fontAlgn="auto">
              <a:lnSpc>
                <a:spcPct val="120000"/>
              </a:lnSpc>
              <a:spcAft>
                <a:spcPts val="0"/>
              </a:spcAft>
              <a:buFont typeface="Arial" pitchFamily="34" charset="0"/>
              <a:buChar char="•"/>
              <a:defRPr/>
            </a:pPr>
            <a:r>
              <a:rPr lang="en-US" sz="2000" dirty="0" smtClean="0"/>
              <a:t>Observers monitor and report rainfall values daily. </a:t>
            </a:r>
          </a:p>
          <a:p>
            <a:pPr fontAlgn="auto">
              <a:lnSpc>
                <a:spcPct val="120000"/>
              </a:lnSpc>
              <a:spcAft>
                <a:spcPts val="0"/>
              </a:spcAft>
              <a:buFont typeface="Arial" pitchFamily="34" charset="0"/>
              <a:buChar char="•"/>
              <a:defRPr/>
            </a:pPr>
            <a:r>
              <a:rPr lang="en-US" sz="2000" dirty="0" smtClean="0"/>
              <a:t>Data have wide use in drought monitoring, runoff and water quality studies,  flooding, and agronomic decisions on a day-to-day basis</a:t>
            </a:r>
            <a:r>
              <a:rPr lang="en-US" sz="1800" dirty="0" smtClean="0"/>
              <a:t>. </a:t>
            </a:r>
          </a:p>
        </p:txBody>
      </p:sp>
      <p:pic>
        <p:nvPicPr>
          <p:cNvPr id="28676" name="Picture 6" descr="Rain-gauge-photo"/>
          <p:cNvPicPr>
            <a:picLocks noChangeAspect="1" noChangeArrowheads="1"/>
          </p:cNvPicPr>
          <p:nvPr/>
        </p:nvPicPr>
        <p:blipFill>
          <a:blip r:embed="rId2"/>
          <a:srcRect/>
          <a:stretch>
            <a:fillRect/>
          </a:stretch>
        </p:blipFill>
        <p:spPr bwMode="auto">
          <a:xfrm>
            <a:off x="6781800" y="152400"/>
            <a:ext cx="1003300" cy="2590800"/>
          </a:xfrm>
          <a:prstGeom prst="rect">
            <a:avLst/>
          </a:prstGeom>
          <a:noFill/>
          <a:ln w="9525">
            <a:noFill/>
            <a:miter lim="800000"/>
            <a:headEnd/>
            <a:tailEnd/>
          </a:ln>
        </p:spPr>
      </p:pic>
      <p:pic>
        <p:nvPicPr>
          <p:cNvPr id="28677" name="Picture 2" descr="cocorahs_logo_blue"/>
          <p:cNvPicPr>
            <a:picLocks noChangeAspect="1" noChangeArrowheads="1"/>
          </p:cNvPicPr>
          <p:nvPr/>
        </p:nvPicPr>
        <p:blipFill>
          <a:blip r:embed="rId3"/>
          <a:srcRect/>
          <a:stretch>
            <a:fillRect/>
          </a:stretch>
        </p:blipFill>
        <p:spPr bwMode="auto">
          <a:xfrm>
            <a:off x="5486400" y="1371600"/>
            <a:ext cx="1047750" cy="1066800"/>
          </a:xfrm>
          <a:prstGeom prst="rect">
            <a:avLst/>
          </a:prstGeom>
          <a:noFill/>
          <a:ln w="9525">
            <a:noFill/>
            <a:miter lim="800000"/>
            <a:headEnd/>
            <a:tailEnd/>
          </a:ln>
        </p:spPr>
      </p:pic>
      <p:pic>
        <p:nvPicPr>
          <p:cNvPr id="28678" name="Picture 3" descr="iclimate"/>
          <p:cNvPicPr>
            <a:picLocks noChangeAspect="1" noChangeArrowheads="1"/>
          </p:cNvPicPr>
          <p:nvPr/>
        </p:nvPicPr>
        <p:blipFill>
          <a:blip r:embed="rId4"/>
          <a:srcRect/>
          <a:stretch>
            <a:fillRect/>
          </a:stretch>
        </p:blipFill>
        <p:spPr bwMode="auto">
          <a:xfrm>
            <a:off x="8077200" y="304800"/>
            <a:ext cx="914400" cy="914400"/>
          </a:xfrm>
          <a:prstGeom prst="rect">
            <a:avLst/>
          </a:prstGeom>
          <a:noFill/>
          <a:ln w="9525">
            <a:noFill/>
            <a:miter lim="800000"/>
            <a:headEnd/>
            <a:tailEnd/>
          </a:ln>
        </p:spPr>
      </p:pic>
      <p:pic>
        <p:nvPicPr>
          <p:cNvPr id="28679" name="Picture 4" descr="nws"/>
          <p:cNvPicPr>
            <a:picLocks noChangeAspect="1" noChangeArrowheads="1"/>
          </p:cNvPicPr>
          <p:nvPr/>
        </p:nvPicPr>
        <p:blipFill>
          <a:blip r:embed="rId5"/>
          <a:srcRect/>
          <a:stretch>
            <a:fillRect/>
          </a:stretch>
        </p:blipFill>
        <p:spPr bwMode="auto">
          <a:xfrm>
            <a:off x="8153400" y="1371600"/>
            <a:ext cx="838200" cy="769938"/>
          </a:xfrm>
          <a:prstGeom prst="rect">
            <a:avLst/>
          </a:prstGeom>
          <a:noFill/>
          <a:ln w="9525">
            <a:noFill/>
            <a:miter lim="800000"/>
            <a:headEnd/>
            <a:tailEnd/>
          </a:ln>
        </p:spPr>
      </p:pic>
      <p:pic>
        <p:nvPicPr>
          <p:cNvPr id="28680" name="Picture 12"/>
          <p:cNvPicPr>
            <a:picLocks noChangeAspect="1" noChangeArrowheads="1"/>
          </p:cNvPicPr>
          <p:nvPr/>
        </p:nvPicPr>
        <p:blipFill>
          <a:blip r:embed="rId6"/>
          <a:srcRect/>
          <a:stretch>
            <a:fillRect/>
          </a:stretch>
        </p:blipFill>
        <p:spPr bwMode="auto">
          <a:xfrm>
            <a:off x="4337050" y="2667000"/>
            <a:ext cx="4806950" cy="381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normAutofit fontScale="90000"/>
          </a:bodyPr>
          <a:lstStyle/>
          <a:p>
            <a:r>
              <a:rPr lang="en-US" sz="3600"/>
              <a:t>Regional Evapotranspiration</a:t>
            </a:r>
            <a:br>
              <a:rPr lang="en-US" sz="3600"/>
            </a:br>
            <a:r>
              <a:rPr lang="en-US" sz="3600"/>
              <a:t>Estimation across PACs</a:t>
            </a:r>
          </a:p>
        </p:txBody>
      </p:sp>
      <p:sp>
        <p:nvSpPr>
          <p:cNvPr id="4" name="Rectangle 4"/>
          <p:cNvSpPr txBox="1">
            <a:spLocks noChangeArrowheads="1"/>
          </p:cNvSpPr>
          <p:nvPr/>
        </p:nvSpPr>
        <p:spPr>
          <a:xfrm>
            <a:off x="381000" y="1905000"/>
            <a:ext cx="5715000" cy="2286000"/>
          </a:xfrm>
          <a:prstGeom prst="rect">
            <a:avLst/>
          </a:prstGeom>
        </p:spPr>
        <p:txBody>
          <a:bodyPr>
            <a:prstTxWarp prst="textNoShape">
              <a:avLst/>
            </a:prstTxWarp>
            <a:normAutofit/>
          </a:bodyPr>
          <a:lstStyle/>
          <a:p>
            <a:pPr marL="342900" indent="-342900">
              <a:lnSpc>
                <a:spcPct val="80000"/>
              </a:lnSpc>
              <a:spcBef>
                <a:spcPct val="20000"/>
              </a:spcBef>
              <a:buFont typeface="Arial" charset="0"/>
              <a:buChar char="•"/>
            </a:pPr>
            <a:r>
              <a:rPr lang="en-US" sz="2000">
                <a:latin typeface="Calibri" charset="0"/>
              </a:rPr>
              <a:t>The largest water loss in the state of Indiana comes from evapotranspiration (ET)</a:t>
            </a:r>
          </a:p>
          <a:p>
            <a:pPr marL="342900" indent="-342900">
              <a:lnSpc>
                <a:spcPct val="80000"/>
              </a:lnSpc>
              <a:spcBef>
                <a:spcPct val="20000"/>
              </a:spcBef>
              <a:buFont typeface="Arial" charset="0"/>
              <a:buChar char="•"/>
            </a:pPr>
            <a:r>
              <a:rPr lang="en-US" sz="2000">
                <a:latin typeface="Calibri" charset="0"/>
              </a:rPr>
              <a:t>Currently, there is no information available as to how much water is being lost.</a:t>
            </a:r>
          </a:p>
          <a:p>
            <a:pPr marL="342900" indent="-342900">
              <a:lnSpc>
                <a:spcPct val="80000"/>
              </a:lnSpc>
              <a:spcBef>
                <a:spcPct val="20000"/>
              </a:spcBef>
              <a:buFont typeface="Arial" charset="0"/>
              <a:buChar char="•"/>
            </a:pPr>
            <a:r>
              <a:rPr lang="en-US" sz="2000">
                <a:latin typeface="Calibri" charset="0"/>
              </a:rPr>
              <a:t>Obtaining values for ET in the state is crucial tounderstanding the water budget.</a:t>
            </a:r>
            <a:endParaRPr lang="en-US" sz="1700">
              <a:latin typeface="Calibri" charset="0"/>
            </a:endParaRPr>
          </a:p>
        </p:txBody>
      </p:sp>
      <p:pic>
        <p:nvPicPr>
          <p:cNvPr id="29700" name="Picture 2" descr="weather"/>
          <p:cNvPicPr>
            <a:picLocks noGrp="1" noChangeAspect="1" noChangeArrowheads="1"/>
          </p:cNvPicPr>
          <p:nvPr>
            <p:ph sz="half" idx="4294967295"/>
          </p:nvPr>
        </p:nvPicPr>
        <p:blipFill>
          <a:blip r:embed="rId2"/>
          <a:srcRect/>
          <a:stretch>
            <a:fillRect/>
          </a:stretch>
        </p:blipFill>
        <p:spPr>
          <a:xfrm>
            <a:off x="6324600" y="1295400"/>
            <a:ext cx="2590800" cy="3454400"/>
          </a:xfrm>
        </p:spPr>
      </p:pic>
      <p:pic>
        <p:nvPicPr>
          <p:cNvPr id="29701" name="Picture 6" descr="DSCN1729"/>
          <p:cNvPicPr>
            <a:picLocks noChangeAspect="1" noChangeArrowheads="1"/>
          </p:cNvPicPr>
          <p:nvPr/>
        </p:nvPicPr>
        <p:blipFill>
          <a:blip r:embed="rId3"/>
          <a:srcRect/>
          <a:stretch>
            <a:fillRect/>
          </a:stretch>
        </p:blipFill>
        <p:spPr bwMode="auto">
          <a:xfrm>
            <a:off x="2971800" y="4191000"/>
            <a:ext cx="2544763" cy="2566988"/>
          </a:xfrm>
          <a:prstGeom prst="rect">
            <a:avLst/>
          </a:prstGeom>
          <a:noFill/>
          <a:ln w="9525">
            <a:noFill/>
            <a:miter lim="800000"/>
            <a:headEnd/>
            <a:tailEnd/>
          </a:ln>
        </p:spPr>
      </p:pic>
      <p:pic>
        <p:nvPicPr>
          <p:cNvPr id="29702" name="Picture 9" descr="purdue"/>
          <p:cNvPicPr>
            <a:picLocks noChangeAspect="1" noChangeArrowheads="1"/>
          </p:cNvPicPr>
          <p:nvPr/>
        </p:nvPicPr>
        <p:blipFill>
          <a:blip r:embed="rId4"/>
          <a:srcRect/>
          <a:stretch>
            <a:fillRect/>
          </a:stretch>
        </p:blipFill>
        <p:spPr bwMode="auto">
          <a:xfrm>
            <a:off x="0" y="6256338"/>
            <a:ext cx="1905000" cy="601662"/>
          </a:xfrm>
          <a:prstGeom prst="rect">
            <a:avLst/>
          </a:prstGeom>
          <a:noFill/>
          <a:ln w="9525">
            <a:noFill/>
            <a:miter lim="800000"/>
            <a:headEnd/>
            <a:tailEnd/>
          </a:ln>
        </p:spPr>
      </p:pic>
      <p:sp>
        <p:nvSpPr>
          <p:cNvPr id="29703" name="Text Box 7"/>
          <p:cNvSpPr txBox="1">
            <a:spLocks noChangeArrowheads="1"/>
          </p:cNvSpPr>
          <p:nvPr/>
        </p:nvSpPr>
        <p:spPr bwMode="auto">
          <a:xfrm>
            <a:off x="5943600" y="5334000"/>
            <a:ext cx="30480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a:latin typeface="Calibri" charset="0"/>
              </a:rPr>
              <a:t> Can models be used where ET measurements are not available to extend an ET climatology statewide ?</a:t>
            </a:r>
          </a:p>
        </p:txBody>
      </p:sp>
      <p:sp>
        <p:nvSpPr>
          <p:cNvPr id="29704" name="Text Box 11"/>
          <p:cNvSpPr txBox="1">
            <a:spLocks noChangeArrowheads="1"/>
          </p:cNvSpPr>
          <p:nvPr/>
        </p:nvSpPr>
        <p:spPr bwMode="auto">
          <a:xfrm>
            <a:off x="3048000" y="3810000"/>
            <a:ext cx="2514600" cy="369888"/>
          </a:xfrm>
          <a:prstGeom prst="rect">
            <a:avLst/>
          </a:prstGeom>
          <a:noFill/>
          <a:ln w="9525">
            <a:noFill/>
            <a:miter lim="800000"/>
            <a:headEnd/>
            <a:tailEnd/>
          </a:ln>
        </p:spPr>
        <p:txBody>
          <a:bodyPr>
            <a:prstTxWarp prst="textNoShape">
              <a:avLst/>
            </a:prstTxWarp>
            <a:spAutoFit/>
          </a:bodyPr>
          <a:lstStyle/>
          <a:p>
            <a:pPr algn="ctr">
              <a:spcBef>
                <a:spcPct val="50000"/>
              </a:spcBef>
            </a:pPr>
            <a:r>
              <a:rPr lang="en-US">
                <a:latin typeface="Calibri" charset="0"/>
              </a:rPr>
              <a:t>ET measurements</a:t>
            </a:r>
            <a:endParaRPr lang="en-US" sz="2000">
              <a:latin typeface="Calibri" charset="0"/>
            </a:endParaRPr>
          </a:p>
        </p:txBody>
      </p:sp>
      <p:sp>
        <p:nvSpPr>
          <p:cNvPr id="29705" name="Text Box 12"/>
          <p:cNvSpPr txBox="1">
            <a:spLocks noChangeArrowheads="1"/>
          </p:cNvSpPr>
          <p:nvPr/>
        </p:nvSpPr>
        <p:spPr bwMode="auto">
          <a:xfrm>
            <a:off x="6858000" y="4724400"/>
            <a:ext cx="16764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charset="0"/>
              </a:rPr>
              <a:t>Model inputs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43000" y="0"/>
            <a:ext cx="5410200" cy="1143000"/>
          </a:xfrm>
        </p:spPr>
        <p:txBody>
          <a:bodyPr/>
          <a:lstStyle/>
          <a:p>
            <a:r>
              <a:rPr lang="en-US" sz="3200"/>
              <a:t>Indiana Water Balance</a:t>
            </a:r>
            <a:br>
              <a:rPr lang="en-US" sz="3200"/>
            </a:br>
            <a:r>
              <a:rPr lang="en-US" sz="2400">
                <a:solidFill>
                  <a:srgbClr val="D9D9D9"/>
                </a:solidFill>
              </a:rPr>
              <a:t>Demand side monitoring:  ETgage</a:t>
            </a:r>
            <a:endParaRPr lang="en-US" sz="2800">
              <a:solidFill>
                <a:srgbClr val="D9D9D9"/>
              </a:solidFill>
            </a:endParaRPr>
          </a:p>
        </p:txBody>
      </p:sp>
      <p:pic>
        <p:nvPicPr>
          <p:cNvPr id="31747" name="Picture 3"/>
          <p:cNvPicPr>
            <a:picLocks noGrp="1" noChangeAspect="1" noChangeArrowheads="1"/>
          </p:cNvPicPr>
          <p:nvPr>
            <p:ph type="body" idx="1"/>
          </p:nvPr>
        </p:nvPicPr>
        <p:blipFill>
          <a:blip r:embed="rId2"/>
          <a:srcRect/>
          <a:stretch>
            <a:fillRect/>
          </a:stretch>
        </p:blipFill>
        <p:spPr>
          <a:xfrm>
            <a:off x="6096000" y="1828800"/>
            <a:ext cx="2819400" cy="3429000"/>
          </a:xfrm>
        </p:spPr>
      </p:pic>
      <p:pic>
        <p:nvPicPr>
          <p:cNvPr id="31748" name="Picture 3" descr="iclimate"/>
          <p:cNvPicPr>
            <a:picLocks noChangeAspect="1" noChangeArrowheads="1"/>
          </p:cNvPicPr>
          <p:nvPr/>
        </p:nvPicPr>
        <p:blipFill>
          <a:blip r:embed="rId3"/>
          <a:srcRect/>
          <a:stretch>
            <a:fillRect/>
          </a:stretch>
        </p:blipFill>
        <p:spPr bwMode="auto">
          <a:xfrm>
            <a:off x="7924800" y="304800"/>
            <a:ext cx="914400" cy="914400"/>
          </a:xfrm>
          <a:prstGeom prst="rect">
            <a:avLst/>
          </a:prstGeom>
          <a:noFill/>
          <a:ln w="9525">
            <a:noFill/>
            <a:miter lim="800000"/>
            <a:headEnd/>
            <a:tailEnd/>
          </a:ln>
        </p:spPr>
      </p:pic>
      <p:pic>
        <p:nvPicPr>
          <p:cNvPr id="31749" name="Picture 5" descr="DSCN1729"/>
          <p:cNvPicPr>
            <a:picLocks noChangeAspect="1" noChangeArrowheads="1"/>
          </p:cNvPicPr>
          <p:nvPr/>
        </p:nvPicPr>
        <p:blipFill>
          <a:blip r:embed="rId4"/>
          <a:srcRect/>
          <a:stretch>
            <a:fillRect/>
          </a:stretch>
        </p:blipFill>
        <p:spPr bwMode="auto">
          <a:xfrm>
            <a:off x="762000" y="1524000"/>
            <a:ext cx="2544763" cy="2566988"/>
          </a:xfrm>
          <a:prstGeom prst="rect">
            <a:avLst/>
          </a:prstGeom>
          <a:noFill/>
          <a:ln w="9525">
            <a:noFill/>
            <a:miter lim="800000"/>
            <a:headEnd/>
            <a:tailEnd/>
          </a:ln>
        </p:spPr>
      </p:pic>
      <p:sp>
        <p:nvSpPr>
          <p:cNvPr id="31750" name="Text Box 6"/>
          <p:cNvSpPr txBox="1">
            <a:spLocks noChangeArrowheads="1"/>
          </p:cNvSpPr>
          <p:nvPr/>
        </p:nvSpPr>
        <p:spPr bwMode="auto">
          <a:xfrm>
            <a:off x="6705600" y="5181600"/>
            <a:ext cx="24384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charset="0"/>
              </a:rPr>
              <a:t>ETgages are located at eight PACs and ACRE</a:t>
            </a:r>
          </a:p>
        </p:txBody>
      </p:sp>
      <p:sp>
        <p:nvSpPr>
          <p:cNvPr id="31751" name="Text Box 7"/>
          <p:cNvSpPr txBox="1">
            <a:spLocks noChangeArrowheads="1"/>
          </p:cNvSpPr>
          <p:nvPr/>
        </p:nvSpPr>
        <p:spPr bwMode="auto">
          <a:xfrm>
            <a:off x="457200" y="4114800"/>
            <a:ext cx="3276600" cy="119062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charset="0"/>
              </a:rPr>
              <a:t>ETgage water loss data are monitored by automated weather stations and relayed hourly to campus</a:t>
            </a:r>
          </a:p>
        </p:txBody>
      </p:sp>
      <p:pic>
        <p:nvPicPr>
          <p:cNvPr id="31752" name="Picture 8" descr="BestWorstNEPAC-Jul2008"/>
          <p:cNvPicPr>
            <a:picLocks noChangeAspect="1" noChangeArrowheads="1"/>
          </p:cNvPicPr>
          <p:nvPr/>
        </p:nvPicPr>
        <p:blipFill>
          <a:blip r:embed="rId5"/>
          <a:srcRect/>
          <a:stretch>
            <a:fillRect/>
          </a:stretch>
        </p:blipFill>
        <p:spPr bwMode="auto">
          <a:xfrm>
            <a:off x="3505200" y="1524000"/>
            <a:ext cx="2247900" cy="2409825"/>
          </a:xfrm>
          <a:prstGeom prst="rect">
            <a:avLst/>
          </a:prstGeom>
          <a:noFill/>
          <a:ln w="9525">
            <a:noFill/>
            <a:miter lim="800000"/>
            <a:headEnd/>
            <a:tailEnd/>
          </a:ln>
        </p:spPr>
      </p:pic>
      <p:sp>
        <p:nvSpPr>
          <p:cNvPr id="31753" name="Text Box 9"/>
          <p:cNvSpPr txBox="1">
            <a:spLocks noChangeArrowheads="1"/>
          </p:cNvSpPr>
          <p:nvPr/>
        </p:nvSpPr>
        <p:spPr bwMode="auto">
          <a:xfrm>
            <a:off x="3581400" y="4038600"/>
            <a:ext cx="2590800" cy="1190625"/>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charset="0"/>
              </a:rPr>
              <a:t>A comparison between ETgage measurements  and  ET models at NEPAC in July 2008</a:t>
            </a:r>
          </a:p>
        </p:txBody>
      </p:sp>
      <p:pic>
        <p:nvPicPr>
          <p:cNvPr id="31754" name="Picture 6" descr="Purdue logo"/>
          <p:cNvPicPr>
            <a:picLocks noChangeAspect="1" noChangeArrowheads="1"/>
          </p:cNvPicPr>
          <p:nvPr/>
        </p:nvPicPr>
        <p:blipFill>
          <a:blip r:embed="rId6"/>
          <a:srcRect/>
          <a:stretch>
            <a:fillRect/>
          </a:stretch>
        </p:blipFill>
        <p:spPr bwMode="auto">
          <a:xfrm>
            <a:off x="7696200" y="1295400"/>
            <a:ext cx="1295400" cy="485775"/>
          </a:xfrm>
          <a:prstGeom prst="rect">
            <a:avLst/>
          </a:prstGeom>
          <a:noFill/>
          <a:ln w="9525">
            <a:noFill/>
            <a:miter lim="800000"/>
            <a:headEnd/>
            <a:tailEnd/>
          </a:ln>
        </p:spPr>
      </p:pic>
      <p:sp>
        <p:nvSpPr>
          <p:cNvPr id="31755" name="TextBox 10"/>
          <p:cNvSpPr txBox="1">
            <a:spLocks noChangeArrowheads="1"/>
          </p:cNvSpPr>
          <p:nvPr/>
        </p:nvSpPr>
        <p:spPr bwMode="auto">
          <a:xfrm>
            <a:off x="7696200" y="0"/>
            <a:ext cx="1447800" cy="369888"/>
          </a:xfrm>
          <a:prstGeom prst="rect">
            <a:avLst/>
          </a:prstGeom>
          <a:noFill/>
          <a:ln w="9525">
            <a:noFill/>
            <a:miter lim="800000"/>
            <a:headEnd/>
            <a:tailEnd/>
          </a:ln>
        </p:spPr>
        <p:txBody>
          <a:bodyPr>
            <a:prstTxWarp prst="textNoShape">
              <a:avLst/>
            </a:prstTxWarp>
            <a:spAutoFit/>
          </a:bodyPr>
          <a:lstStyle/>
          <a:p>
            <a:r>
              <a:rPr lang="en-US" i="1">
                <a:solidFill>
                  <a:schemeClr val="bg1"/>
                </a:solidFill>
                <a:latin typeface="Calibri" charset="0"/>
              </a:rPr>
              <a:t>Johnny/Ken</a:t>
            </a:r>
          </a:p>
        </p:txBody>
      </p:sp>
      <p:sp>
        <p:nvSpPr>
          <p:cNvPr id="31756" name="Text Box 590"/>
          <p:cNvSpPr txBox="1">
            <a:spLocks noChangeArrowheads="1"/>
          </p:cNvSpPr>
          <p:nvPr/>
        </p:nvSpPr>
        <p:spPr bwMode="auto">
          <a:xfrm>
            <a:off x="152400" y="5410200"/>
            <a:ext cx="6400800" cy="1446213"/>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rgbClr val="336600"/>
                </a:solidFill>
                <a:latin typeface="Calibri" charset="0"/>
              </a:rPr>
              <a:t>Early results show ET models do well in comparison to ET measurements and may be useful to extend an ET climatology from PACs to all of Indiana.</a:t>
            </a:r>
          </a:p>
          <a:p>
            <a:pPr>
              <a:spcBef>
                <a:spcPct val="50000"/>
              </a:spcBef>
            </a:pPr>
            <a:r>
              <a:rPr lang="en-US" sz="1600" b="1">
                <a:solidFill>
                  <a:srgbClr val="336600"/>
                </a:solidFill>
                <a:latin typeface="Calibri" charset="0"/>
              </a:rPr>
              <a:t>Next:  use crop coefficients to apply grass-reference ET to targeted major Indiana crops, such as corn and soybean.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48600" cy="944563"/>
          </a:xfrm>
        </p:spPr>
        <p:txBody>
          <a:bodyPr>
            <a:normAutofit fontScale="90000"/>
          </a:bodyPr>
          <a:lstStyle/>
          <a:p>
            <a:r>
              <a:rPr lang="en-US" sz="3600"/>
              <a:t/>
            </a:r>
            <a:br>
              <a:rPr lang="en-US" sz="3600"/>
            </a:br>
            <a:r>
              <a:rPr lang="en-US" sz="3200"/>
              <a:t>Advising the Indiana Water Shortage Task Force on Drought Declaration</a:t>
            </a:r>
            <a:r>
              <a:rPr lang="en-US" sz="3600"/>
              <a:t/>
            </a:r>
            <a:br>
              <a:rPr lang="en-US" sz="3600"/>
            </a:br>
            <a:r>
              <a:rPr lang="en-US" sz="3600"/>
              <a:t>  </a:t>
            </a:r>
          </a:p>
        </p:txBody>
      </p:sp>
      <p:sp>
        <p:nvSpPr>
          <p:cNvPr id="3" name="Content Placeholder 2"/>
          <p:cNvSpPr>
            <a:spLocks noGrp="1"/>
          </p:cNvSpPr>
          <p:nvPr>
            <p:ph idx="1"/>
          </p:nvPr>
        </p:nvSpPr>
        <p:spPr>
          <a:xfrm>
            <a:off x="228600" y="1524000"/>
            <a:ext cx="8686800" cy="1524000"/>
          </a:xfrm>
        </p:spPr>
        <p:style>
          <a:lnRef idx="2">
            <a:schemeClr val="accent1"/>
          </a:lnRef>
          <a:fillRef idx="1">
            <a:schemeClr val="lt1"/>
          </a:fillRef>
          <a:effectRef idx="0">
            <a:schemeClr val="accent1"/>
          </a:effectRef>
          <a:fontRef idx="minor">
            <a:schemeClr val="dk1"/>
          </a:fontRef>
        </p:style>
        <p:txBody>
          <a:bodyPr/>
          <a:lstStyle/>
          <a:p>
            <a:pPr marL="111125" indent="0">
              <a:buFont typeface="Arial" charset="0"/>
              <a:buNone/>
            </a:pPr>
            <a:r>
              <a:rPr lang="en-US" sz="2000">
                <a:solidFill>
                  <a:srgbClr val="FF0000"/>
                </a:solidFill>
              </a:rPr>
              <a:t>Indiana drought atlas (mapping drought in Indiana and investigating the appropriate drought indices for Indiana) – Recommendations now adopted by Governor’s Water Shortage Task Force for declaring drought in Indiana (Indiana now adopts  Standardized precipitation index in place of Palmer drought index)</a:t>
            </a:r>
            <a:endParaRPr lang="en-US" sz="2400">
              <a:solidFill>
                <a:srgbClr val="FF0000"/>
              </a:solidFill>
            </a:endParaRPr>
          </a:p>
          <a:p>
            <a:pPr marL="111125" indent="0">
              <a:buFontTx/>
              <a:buNone/>
            </a:pPr>
            <a:endParaRPr lang="en-US">
              <a:solidFill>
                <a:srgbClr val="FF0000"/>
              </a:solidFill>
            </a:endParaRPr>
          </a:p>
        </p:txBody>
      </p:sp>
      <p:pic>
        <p:nvPicPr>
          <p:cNvPr id="32772" name="Picture 4" descr="t_precipt"/>
          <p:cNvPicPr>
            <a:picLocks noChangeAspect="1" noChangeArrowheads="1"/>
          </p:cNvPicPr>
          <p:nvPr/>
        </p:nvPicPr>
        <p:blipFill>
          <a:blip r:embed="rId3"/>
          <a:srcRect/>
          <a:stretch>
            <a:fillRect/>
          </a:stretch>
        </p:blipFill>
        <p:spPr bwMode="auto">
          <a:xfrm>
            <a:off x="381000" y="3352800"/>
            <a:ext cx="2438400" cy="3195638"/>
          </a:xfrm>
          <a:prstGeom prst="rect">
            <a:avLst/>
          </a:prstGeom>
          <a:noFill/>
          <a:ln w="9525">
            <a:noFill/>
            <a:miter lim="800000"/>
            <a:headEnd/>
            <a:tailEnd/>
          </a:ln>
        </p:spPr>
      </p:pic>
      <p:pic>
        <p:nvPicPr>
          <p:cNvPr id="32773" name="Picture 5"/>
          <p:cNvPicPr>
            <a:picLocks noChangeAspect="1" noChangeArrowheads="1"/>
          </p:cNvPicPr>
          <p:nvPr/>
        </p:nvPicPr>
        <p:blipFill>
          <a:blip r:embed="rId4"/>
          <a:srcRect/>
          <a:stretch>
            <a:fillRect/>
          </a:stretch>
        </p:blipFill>
        <p:spPr bwMode="auto">
          <a:xfrm>
            <a:off x="5935663" y="3581400"/>
            <a:ext cx="3208337" cy="1905000"/>
          </a:xfrm>
          <a:prstGeom prst="rect">
            <a:avLst/>
          </a:prstGeom>
          <a:noFill/>
          <a:ln w="9525">
            <a:noFill/>
            <a:miter lim="800000"/>
            <a:headEnd/>
            <a:tailEnd/>
          </a:ln>
        </p:spPr>
      </p:pic>
      <p:pic>
        <p:nvPicPr>
          <p:cNvPr id="32774" name="Chart 62"/>
          <p:cNvPicPr>
            <a:picLocks noChangeArrowheads="1"/>
          </p:cNvPicPr>
          <p:nvPr/>
        </p:nvPicPr>
        <p:blipFill>
          <a:blip r:embed="rId5"/>
          <a:srcRect b="-61"/>
          <a:stretch>
            <a:fillRect/>
          </a:stretch>
        </p:blipFill>
        <p:spPr bwMode="auto">
          <a:xfrm>
            <a:off x="3200400" y="3581400"/>
            <a:ext cx="2971800" cy="1828800"/>
          </a:xfrm>
          <a:prstGeom prst="rect">
            <a:avLst/>
          </a:prstGeom>
          <a:noFill/>
          <a:ln w="9525">
            <a:noFill/>
            <a:miter lim="800000"/>
            <a:headEnd/>
            <a:tailEnd/>
          </a:ln>
        </p:spPr>
      </p:pic>
      <p:sp>
        <p:nvSpPr>
          <p:cNvPr id="32775" name="Rectangle 4"/>
          <p:cNvSpPr>
            <a:spLocks noChangeArrowheads="1"/>
          </p:cNvSpPr>
          <p:nvPr/>
        </p:nvSpPr>
        <p:spPr bwMode="auto">
          <a:xfrm rot="10800000" flipV="1">
            <a:off x="3352800" y="5743575"/>
            <a:ext cx="5105400" cy="769938"/>
          </a:xfrm>
          <a:prstGeom prst="rect">
            <a:avLst/>
          </a:prstGeom>
          <a:noFill/>
          <a:ln w="9525">
            <a:noFill/>
            <a:miter lim="800000"/>
            <a:headEnd/>
            <a:tailEnd/>
          </a:ln>
        </p:spPr>
        <p:txBody>
          <a:bodyPr lIns="0" tIns="0" rIns="0" bIns="0" anchor="ctr">
            <a:prstTxWarp prst="textNoShape">
              <a:avLst/>
            </a:prstTxWarp>
            <a:spAutoFit/>
          </a:bodyPr>
          <a:lstStyle/>
          <a:p>
            <a:r>
              <a:rPr lang="en-US" sz="1600">
                <a:solidFill>
                  <a:srgbClr val="000000"/>
                </a:solidFill>
                <a:latin typeface="Times New Roman" charset="0"/>
              </a:rPr>
              <a:t>These results show that the SPI efficiently detects drought emergency and warning and identification of drought severity in its early stages. </a:t>
            </a:r>
            <a:endParaRPr lang="en-US" sz="200">
              <a:latin typeface="Calibri" charset="0"/>
            </a:endParaRPr>
          </a:p>
          <a:p>
            <a:pPr eaLnBrk="0" hangingPunct="0"/>
            <a:r>
              <a:rPr lang="en-US" sz="200">
                <a:solidFill>
                  <a:srgbClr val="000000"/>
                </a:solidFill>
                <a:latin typeface="Georgia" charset="0"/>
              </a:rPr>
              <a:t> </a:t>
            </a:r>
            <a:endParaRPr lang="en-US" sz="900">
              <a:latin typeface="Calibri"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620000" cy="1143000"/>
          </a:xfrm>
        </p:spPr>
        <p:style>
          <a:lnRef idx="2">
            <a:schemeClr val="accent1"/>
          </a:lnRef>
          <a:fillRef idx="1">
            <a:schemeClr val="lt1"/>
          </a:fillRef>
          <a:effectRef idx="0">
            <a:schemeClr val="accent1"/>
          </a:effectRef>
          <a:fontRef idx="minor">
            <a:schemeClr val="dk1"/>
          </a:fontRef>
        </p:style>
        <p:txBody>
          <a:bodyPr rtlCol="0">
            <a:noAutofit/>
          </a:bodyPr>
          <a:lstStyle/>
          <a:p>
            <a:pPr fontAlgn="auto">
              <a:spcAft>
                <a:spcPts val="0"/>
              </a:spcAft>
              <a:defRPr/>
            </a:pPr>
            <a:r>
              <a:rPr lang="en-US" sz="2800" dirty="0" smtClean="0">
                <a:solidFill>
                  <a:srgbClr val="FF0000"/>
                </a:solidFill>
              </a:rPr>
              <a:t>High resolution Regional Soil Moisture/ Surface </a:t>
            </a:r>
            <a:r>
              <a:rPr lang="en-US" sz="2800" dirty="0" err="1" smtClean="0">
                <a:solidFill>
                  <a:srgbClr val="FF0000"/>
                </a:solidFill>
              </a:rPr>
              <a:t>Hydroclimatology</a:t>
            </a:r>
            <a:r>
              <a:rPr lang="en-US" sz="2800" dirty="0" smtClean="0">
                <a:solidFill>
                  <a:srgbClr val="FF0000"/>
                </a:solidFill>
              </a:rPr>
              <a:t> </a:t>
            </a:r>
            <a:endParaRPr lang="en-US" sz="2800" dirty="0">
              <a:solidFill>
                <a:srgbClr val="FF0000"/>
              </a:solidFill>
            </a:endParaRPr>
          </a:p>
        </p:txBody>
      </p:sp>
      <p:sp>
        <p:nvSpPr>
          <p:cNvPr id="33795" name="Content Placeholder 2"/>
          <p:cNvSpPr>
            <a:spLocks noGrp="1"/>
          </p:cNvSpPr>
          <p:nvPr>
            <p:ph idx="1"/>
          </p:nvPr>
        </p:nvSpPr>
        <p:spPr/>
        <p:txBody>
          <a:bodyPr/>
          <a:lstStyle/>
          <a:p>
            <a:pPr>
              <a:buFont typeface="Wingdings" charset="2"/>
              <a:buChar char="Ø"/>
            </a:pPr>
            <a:r>
              <a:rPr lang="en-US"/>
              <a:t>Using Data Assimilation and Photosynthesis based Energy balance models for developing 4km gridded products – assessing water budgets, moisture transport, air quality and meteorological feedback. </a:t>
            </a:r>
          </a:p>
        </p:txBody>
      </p:sp>
      <p:pic>
        <p:nvPicPr>
          <p:cNvPr id="33796" name="Picture 6" descr="severe"/>
          <p:cNvPicPr>
            <a:picLocks noChangeAspect="1" noChangeArrowheads="1"/>
          </p:cNvPicPr>
          <p:nvPr/>
        </p:nvPicPr>
        <p:blipFill>
          <a:blip r:embed="rId3"/>
          <a:srcRect l="44994" t="38898" r="11613" b="17917"/>
          <a:stretch>
            <a:fillRect/>
          </a:stretch>
        </p:blipFill>
        <p:spPr bwMode="auto">
          <a:xfrm>
            <a:off x="0" y="4022725"/>
            <a:ext cx="1676400" cy="1847850"/>
          </a:xfrm>
          <a:prstGeom prst="rect">
            <a:avLst/>
          </a:prstGeom>
          <a:noFill/>
          <a:ln w="9525">
            <a:noFill/>
            <a:miter lim="800000"/>
            <a:headEnd/>
            <a:tailEnd/>
          </a:ln>
        </p:spPr>
      </p:pic>
      <p:pic>
        <p:nvPicPr>
          <p:cNvPr id="33797" name="Picture 7" descr="gem"/>
          <p:cNvPicPr>
            <a:picLocks noChangeAspect="1" noChangeArrowheads="1"/>
          </p:cNvPicPr>
          <p:nvPr/>
        </p:nvPicPr>
        <p:blipFill>
          <a:blip r:embed="rId4"/>
          <a:srcRect/>
          <a:stretch>
            <a:fillRect/>
          </a:stretch>
        </p:blipFill>
        <p:spPr bwMode="auto">
          <a:xfrm>
            <a:off x="1600200" y="4038600"/>
            <a:ext cx="1770063" cy="1905000"/>
          </a:xfrm>
          <a:prstGeom prst="rect">
            <a:avLst/>
          </a:prstGeom>
          <a:noFill/>
          <a:ln w="9525">
            <a:noFill/>
            <a:miter lim="800000"/>
            <a:headEnd/>
            <a:tailEnd/>
          </a:ln>
        </p:spPr>
      </p:pic>
      <p:pic>
        <p:nvPicPr>
          <p:cNvPr id="33798" name="Picture 5" descr="wind_ameriollo00Z_3.jpg"/>
          <p:cNvPicPr>
            <a:picLocks noChangeAspect="1" noChangeArrowheads="1"/>
          </p:cNvPicPr>
          <p:nvPr/>
        </p:nvPicPr>
        <p:blipFill>
          <a:blip r:embed="rId5"/>
          <a:srcRect l="9325" t="9418" r="3116" b="8792"/>
          <a:stretch>
            <a:fillRect/>
          </a:stretch>
        </p:blipFill>
        <p:spPr bwMode="auto">
          <a:xfrm>
            <a:off x="3505200" y="3886200"/>
            <a:ext cx="2286000" cy="2185988"/>
          </a:xfrm>
          <a:prstGeom prst="rect">
            <a:avLst/>
          </a:prstGeom>
          <a:noFill/>
          <a:ln w="9525">
            <a:noFill/>
            <a:miter lim="800000"/>
            <a:headEnd/>
            <a:tailEnd/>
          </a:ln>
        </p:spPr>
      </p:pic>
      <p:graphicFrame>
        <p:nvGraphicFramePr>
          <p:cNvPr id="8" name="Chart 7"/>
          <p:cNvGraphicFramePr/>
          <p:nvPr/>
        </p:nvGraphicFramePr>
        <p:xfrm>
          <a:off x="5791200" y="4038600"/>
          <a:ext cx="3028950" cy="207759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a:xfrm>
            <a:off x="457200" y="273050"/>
            <a:ext cx="8228013" cy="1146175"/>
          </a:xfrm>
        </p:spPr>
        <p:txBody>
          <a:bodyPr/>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3300"/>
              <a:t>Relating Droughts to Cloud Height Changes</a:t>
            </a:r>
          </a:p>
        </p:txBody>
      </p:sp>
      <p:sp>
        <p:nvSpPr>
          <p:cNvPr id="34819" name="Rectangle 2"/>
          <p:cNvSpPr>
            <a:spLocks noGrp="1" noChangeArrowheads="1"/>
          </p:cNvSpPr>
          <p:nvPr>
            <p:ph type="body" idx="1"/>
          </p:nvPr>
        </p:nvSpPr>
        <p:spPr>
          <a:xfrm>
            <a:off x="457200" y="1604963"/>
            <a:ext cx="4014788" cy="4525962"/>
          </a:xfrm>
        </p:spPr>
        <p:txBody>
          <a:bodyPr/>
          <a:lstStyle/>
          <a:p>
            <a:pPr>
              <a:tabLst>
                <a:tab pos="655638" algn="l"/>
                <a:tab pos="1312863" algn="l"/>
                <a:tab pos="1968500" algn="l"/>
                <a:tab pos="2625725" algn="l"/>
                <a:tab pos="3282950" algn="l"/>
                <a:tab pos="3938588" algn="l"/>
              </a:tabLst>
            </a:pPr>
            <a:r>
              <a:rPr lang="en-US" sz="1800"/>
              <a:t>Soil moisture is slower to change than atmospheric moisture.</a:t>
            </a:r>
          </a:p>
          <a:p>
            <a:pPr>
              <a:tabLst>
                <a:tab pos="655638" algn="l"/>
                <a:tab pos="1312863" algn="l"/>
                <a:tab pos="1968500" algn="l"/>
                <a:tab pos="2625725" algn="l"/>
                <a:tab pos="3282950" algn="l"/>
                <a:tab pos="3938588" algn="l"/>
              </a:tabLst>
            </a:pPr>
            <a:r>
              <a:rPr lang="en-US" sz="1800"/>
              <a:t>Relating it to cloud potential may give a longer range predictability of cloud &amp; precipitation potential.</a:t>
            </a:r>
          </a:p>
          <a:p>
            <a:pPr>
              <a:tabLst>
                <a:tab pos="655638" algn="l"/>
                <a:tab pos="1312863" algn="l"/>
                <a:tab pos="1968500" algn="l"/>
                <a:tab pos="2625725" algn="l"/>
                <a:tab pos="3282950" algn="l"/>
                <a:tab pos="3938588" algn="l"/>
              </a:tabLst>
            </a:pPr>
            <a:r>
              <a:rPr lang="en-US" sz="1800"/>
              <a:t>Preliminary results show</a:t>
            </a:r>
          </a:p>
          <a:p>
            <a:pPr lvl="1">
              <a:tabLst>
                <a:tab pos="655638" algn="l"/>
                <a:tab pos="1312863" algn="l"/>
                <a:tab pos="1968500" algn="l"/>
                <a:tab pos="2625725" algn="l"/>
                <a:tab pos="3282950" algn="l"/>
                <a:tab pos="3938588" algn="l"/>
              </a:tabLst>
            </a:pPr>
            <a:r>
              <a:rPr lang="en-US" sz="1800"/>
              <a:t>Wetter soil tends to produce lower cloud base heights.</a:t>
            </a:r>
          </a:p>
          <a:p>
            <a:pPr lvl="1">
              <a:tabLst>
                <a:tab pos="655638" algn="l"/>
                <a:tab pos="1312863" algn="l"/>
                <a:tab pos="1968500" algn="l"/>
                <a:tab pos="2625725" algn="l"/>
                <a:tab pos="3282950" algn="l"/>
                <a:tab pos="3938588" algn="l"/>
              </a:tabLst>
            </a:pPr>
            <a:r>
              <a:rPr lang="en-US" sz="1800"/>
              <a:t>In a wet year, cloud base height not as much a function of soil moisture.</a:t>
            </a:r>
          </a:p>
          <a:p>
            <a:pPr lvl="1">
              <a:tabLst>
                <a:tab pos="655638" algn="l"/>
                <a:tab pos="1312863" algn="l"/>
                <a:tab pos="1968500" algn="l"/>
                <a:tab pos="2625725" algn="l"/>
                <a:tab pos="3282950" algn="l"/>
                <a:tab pos="3938588" algn="l"/>
              </a:tabLst>
            </a:pPr>
            <a:r>
              <a:rPr lang="en-US" sz="1800"/>
              <a:t>Very dry soil can have low and high cloud base heights.</a:t>
            </a:r>
          </a:p>
        </p:txBody>
      </p:sp>
      <p:pic>
        <p:nvPicPr>
          <p:cNvPr id="34820" name="Picture 3"/>
          <p:cNvPicPr>
            <a:picLocks noChangeAspect="1" noChangeArrowheads="1"/>
          </p:cNvPicPr>
          <p:nvPr/>
        </p:nvPicPr>
        <p:blipFill>
          <a:blip r:embed="rId3"/>
          <a:srcRect/>
          <a:stretch>
            <a:fillRect/>
          </a:stretch>
        </p:blipFill>
        <p:spPr bwMode="auto">
          <a:xfrm>
            <a:off x="4922838" y="1244600"/>
            <a:ext cx="3578225" cy="2684463"/>
          </a:xfrm>
          <a:prstGeom prst="rect">
            <a:avLst/>
          </a:prstGeom>
          <a:noFill/>
          <a:ln w="9525">
            <a:noFill/>
            <a:round/>
            <a:headEnd/>
            <a:tailEnd/>
          </a:ln>
        </p:spPr>
      </p:pic>
      <p:pic>
        <p:nvPicPr>
          <p:cNvPr id="34821" name="Picture 4"/>
          <p:cNvPicPr>
            <a:picLocks noChangeAspect="1" noChangeArrowheads="1"/>
          </p:cNvPicPr>
          <p:nvPr/>
        </p:nvPicPr>
        <p:blipFill>
          <a:blip r:embed="rId4"/>
          <a:srcRect/>
          <a:stretch>
            <a:fillRect/>
          </a:stretch>
        </p:blipFill>
        <p:spPr bwMode="auto">
          <a:xfrm>
            <a:off x="5119688" y="4064000"/>
            <a:ext cx="3427412" cy="257175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Indiana Severe Weather Climatology (1950-2009) with GIS Analysis</a:t>
            </a:r>
            <a:endParaRPr lang="en-US" dirty="0"/>
          </a:p>
        </p:txBody>
      </p:sp>
      <p:sp>
        <p:nvSpPr>
          <p:cNvPr id="3" name="Content Placeholder 2"/>
          <p:cNvSpPr>
            <a:spLocks noGrp="1"/>
          </p:cNvSpPr>
          <p:nvPr>
            <p:ph idx="1"/>
          </p:nvPr>
        </p:nvSpPr>
        <p:spPr>
          <a:xfrm>
            <a:off x="457200" y="1600200"/>
            <a:ext cx="4953000" cy="4525963"/>
          </a:xfrm>
        </p:spPr>
        <p:txBody>
          <a:bodyPr/>
          <a:lstStyle/>
          <a:p>
            <a:pPr>
              <a:lnSpc>
                <a:spcPct val="90000"/>
              </a:lnSpc>
            </a:pPr>
            <a:r>
              <a:rPr lang="en-US" sz="2200"/>
              <a:t>Tornado Reports, Convective Wind Reports, Hail Reports (3/4 inch and 1 inch diameter), and Extreme Rainfall Events.</a:t>
            </a:r>
          </a:p>
          <a:p>
            <a:pPr>
              <a:lnSpc>
                <a:spcPct val="90000"/>
              </a:lnSpc>
            </a:pPr>
            <a:r>
              <a:rPr lang="en-US" sz="2200"/>
              <a:t>Distribution analysis on yearly, monthly, and hourly storm </a:t>
            </a:r>
            <a:r>
              <a:rPr lang="en-US" sz="2200" u="sng"/>
              <a:t>report</a:t>
            </a:r>
            <a:r>
              <a:rPr lang="en-US" sz="2200"/>
              <a:t> data.  Distribution analysis on yearly, monthly, and seasonal storm “</a:t>
            </a:r>
            <a:r>
              <a:rPr lang="en-US" sz="2200" u="sng"/>
              <a:t>day</a:t>
            </a:r>
            <a:r>
              <a:rPr lang="en-US" sz="2200"/>
              <a:t>” data.</a:t>
            </a:r>
          </a:p>
          <a:p>
            <a:pPr>
              <a:lnSpc>
                <a:spcPct val="90000"/>
              </a:lnSpc>
            </a:pPr>
            <a:r>
              <a:rPr lang="en-US" sz="2200"/>
              <a:t>Density analysis of storm </a:t>
            </a:r>
            <a:r>
              <a:rPr lang="en-US" sz="2200" u="sng"/>
              <a:t>report</a:t>
            </a:r>
            <a:r>
              <a:rPr lang="en-US" sz="2200"/>
              <a:t> data using ArcGIS with comparison of report distribution to elevation and landcover.</a:t>
            </a:r>
          </a:p>
          <a:p>
            <a:pPr>
              <a:lnSpc>
                <a:spcPct val="90000"/>
              </a:lnSpc>
            </a:pPr>
            <a:r>
              <a:rPr lang="en-US" sz="2200"/>
              <a:t>30-year climatology.</a:t>
            </a:r>
          </a:p>
        </p:txBody>
      </p:sp>
      <p:pic>
        <p:nvPicPr>
          <p:cNvPr id="35844" name="Picture 3" descr="Indiana_All_Density_Final_DEM.jpg"/>
          <p:cNvPicPr>
            <a:picLocks noChangeAspect="1"/>
          </p:cNvPicPr>
          <p:nvPr/>
        </p:nvPicPr>
        <p:blipFill>
          <a:blip r:embed="rId2"/>
          <a:srcRect/>
          <a:stretch>
            <a:fillRect/>
          </a:stretch>
        </p:blipFill>
        <p:spPr bwMode="auto">
          <a:xfrm>
            <a:off x="5375275" y="1600200"/>
            <a:ext cx="376872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620000" cy="1143000"/>
          </a:xfrm>
        </p:spPr>
        <p:txBody>
          <a:bodyPr/>
          <a:lstStyle/>
          <a:p>
            <a:r>
              <a:rPr lang="en-US" dirty="0" smtClean="0"/>
              <a:t>Existing </a:t>
            </a:r>
            <a:r>
              <a:rPr lang="en-US" dirty="0" smtClean="0"/>
              <a:t>Tools &amp; Systems </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09600" y="1447800"/>
            <a:ext cx="3429000" cy="2760502"/>
          </a:xfrm>
          <a:prstGeom prst="rect">
            <a:avLst/>
          </a:prstGeom>
          <a:noFill/>
          <a:ln w="9525">
            <a:noFill/>
            <a:miter lim="800000"/>
            <a:headEnd/>
            <a:tailEnd/>
          </a:ln>
        </p:spPr>
      </p:pic>
      <p:sp>
        <p:nvSpPr>
          <p:cNvPr id="5" name="TextBox 4"/>
          <p:cNvSpPr txBox="1"/>
          <p:nvPr/>
        </p:nvSpPr>
        <p:spPr>
          <a:xfrm>
            <a:off x="4648200" y="1600200"/>
            <a:ext cx="3276600" cy="1200328"/>
          </a:xfrm>
          <a:prstGeom prst="rect">
            <a:avLst/>
          </a:prstGeom>
          <a:noFill/>
        </p:spPr>
        <p:txBody>
          <a:bodyPr wrap="square" rtlCol="0">
            <a:spAutoFit/>
          </a:bodyPr>
          <a:lstStyle/>
          <a:p>
            <a:r>
              <a:rPr lang="en-US" sz="2400" dirty="0" smtClean="0"/>
              <a:t>Indiana: Policy </a:t>
            </a:r>
            <a:r>
              <a:rPr lang="en-US" sz="2400" dirty="0" smtClean="0"/>
              <a:t>for drought declaration</a:t>
            </a:r>
            <a:r>
              <a:rPr lang="en-US" sz="2400" dirty="0" smtClean="0"/>
              <a:t> based </a:t>
            </a:r>
            <a:r>
              <a:rPr lang="en-US" sz="2400" dirty="0" smtClean="0"/>
              <a:t>on Palmer index </a:t>
            </a:r>
            <a:endParaRPr lang="en-US" sz="2400" dirty="0"/>
          </a:p>
        </p:txBody>
      </p:sp>
      <p:pic>
        <p:nvPicPr>
          <p:cNvPr id="1027" name="Picture 3"/>
          <p:cNvPicPr>
            <a:picLocks noChangeAspect="1" noChangeArrowheads="1"/>
          </p:cNvPicPr>
          <p:nvPr/>
        </p:nvPicPr>
        <p:blipFill>
          <a:blip r:embed="rId3" cstate="print"/>
          <a:srcRect/>
          <a:stretch>
            <a:fillRect/>
          </a:stretch>
        </p:blipFill>
        <p:spPr bwMode="auto">
          <a:xfrm>
            <a:off x="685800" y="4343400"/>
            <a:ext cx="3892845" cy="2209800"/>
          </a:xfrm>
          <a:prstGeom prst="rect">
            <a:avLst/>
          </a:prstGeom>
          <a:noFill/>
          <a:ln w="9525">
            <a:noFill/>
            <a:miter lim="800000"/>
            <a:headEnd/>
            <a:tailEnd/>
          </a:ln>
        </p:spPr>
      </p:pic>
      <p:grpSp>
        <p:nvGrpSpPr>
          <p:cNvPr id="9" name="Group 8"/>
          <p:cNvGrpSpPr/>
          <p:nvPr/>
        </p:nvGrpSpPr>
        <p:grpSpPr>
          <a:xfrm>
            <a:off x="5029200" y="4191000"/>
            <a:ext cx="3200400" cy="2142530"/>
            <a:chOff x="5029200" y="4191000"/>
            <a:chExt cx="3200400" cy="2142530"/>
          </a:xfrm>
        </p:grpSpPr>
        <p:pic>
          <p:nvPicPr>
            <p:cNvPr id="1028" name="Picture 4"/>
            <p:cNvPicPr>
              <a:picLocks noChangeAspect="1" noChangeArrowheads="1"/>
            </p:cNvPicPr>
            <p:nvPr/>
          </p:nvPicPr>
          <p:blipFill>
            <a:blip r:embed="rId4" cstate="print"/>
            <a:srcRect/>
            <a:stretch>
              <a:fillRect/>
            </a:stretch>
          </p:blipFill>
          <p:spPr bwMode="auto">
            <a:xfrm>
              <a:off x="5029200" y="4191000"/>
              <a:ext cx="2776538" cy="1163067"/>
            </a:xfrm>
            <a:prstGeom prst="rect">
              <a:avLst/>
            </a:prstGeom>
            <a:noFill/>
            <a:ln w="9525">
              <a:noFill/>
              <a:miter lim="800000"/>
              <a:headEnd/>
              <a:tailEnd/>
            </a:ln>
          </p:spPr>
        </p:pic>
        <p:sp>
          <p:nvSpPr>
            <p:cNvPr id="8" name="TextBox 7"/>
            <p:cNvSpPr txBox="1"/>
            <p:nvPr/>
          </p:nvSpPr>
          <p:spPr>
            <a:xfrm>
              <a:off x="5029200" y="5410200"/>
              <a:ext cx="3200400" cy="923330"/>
            </a:xfrm>
            <a:prstGeom prst="rect">
              <a:avLst/>
            </a:prstGeom>
            <a:noFill/>
          </p:spPr>
          <p:txBody>
            <a:bodyPr wrap="square" rtlCol="0">
              <a:spAutoFit/>
            </a:bodyPr>
            <a:lstStyle/>
            <a:p>
              <a:r>
                <a:rPr lang="en-US" dirty="0" smtClean="0"/>
                <a:t>Groups of crops and weather people we were already working with</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additive="base">
                                        <p:cTn id="18" dur="500" fill="hold"/>
                                        <p:tgtEl>
                                          <p:spTgt spid="1027"/>
                                        </p:tgtEl>
                                        <p:attrNameLst>
                                          <p:attrName>ppt_x</p:attrName>
                                        </p:attrNameLst>
                                      </p:cBhvr>
                                      <p:tavLst>
                                        <p:tav tm="0">
                                          <p:val>
                                            <p:strVal val="#ppt_x"/>
                                          </p:val>
                                        </p:tav>
                                        <p:tav tm="100000">
                                          <p:val>
                                            <p:strVal val="#ppt_x"/>
                                          </p:val>
                                        </p:tav>
                                      </p:tavLst>
                                    </p:anim>
                                    <p:anim calcmode="lin" valueType="num">
                                      <p:cBhvr additive="base">
                                        <p:cTn id="19"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39763"/>
          </a:xfrm>
        </p:spPr>
        <p:txBody>
          <a:bodyPr rtlCol="0">
            <a:normAutofit fontScale="90000"/>
          </a:bodyPr>
          <a:lstStyle/>
          <a:p>
            <a:pPr fontAlgn="auto">
              <a:spcAft>
                <a:spcPts val="0"/>
              </a:spcAft>
              <a:defRPr/>
            </a:pPr>
            <a:r>
              <a:rPr lang="en-US" dirty="0" smtClean="0"/>
              <a:t>How Indianapolis is affecting regional rainfall and thunderstorms?</a:t>
            </a:r>
            <a:endParaRPr lang="en-US" dirty="0"/>
          </a:p>
        </p:txBody>
      </p:sp>
      <p:sp>
        <p:nvSpPr>
          <p:cNvPr id="36867" name="Rectangle 5"/>
          <p:cNvSpPr>
            <a:spLocks noChangeArrowheads="1"/>
          </p:cNvSpPr>
          <p:nvPr/>
        </p:nvSpPr>
        <p:spPr bwMode="auto">
          <a:xfrm>
            <a:off x="5280025" y="1817688"/>
            <a:ext cx="3406775" cy="1200150"/>
          </a:xfrm>
          <a:prstGeom prst="rect">
            <a:avLst/>
          </a:prstGeom>
          <a:noFill/>
          <a:ln w="9525">
            <a:noFill/>
            <a:miter lim="800000"/>
            <a:headEnd/>
            <a:tailEnd/>
          </a:ln>
        </p:spPr>
        <p:txBody>
          <a:bodyPr>
            <a:prstTxWarp prst="textNoShape">
              <a:avLst/>
            </a:prstTxWarp>
            <a:spAutoFit/>
          </a:bodyPr>
          <a:lstStyle/>
          <a:p>
            <a:r>
              <a:rPr lang="en-US" b="1">
                <a:latin typeface="Calibri" charset="0"/>
              </a:rPr>
              <a:t>a). Indianapolis NWS base reflectivity valid 0033 UTC June 14.  b). 15.7o tilt valid 0033 UTC June 14. </a:t>
            </a:r>
            <a:endParaRPr lang="en-US">
              <a:latin typeface="Calibri" charset="0"/>
            </a:endParaRPr>
          </a:p>
        </p:txBody>
      </p:sp>
      <p:pic>
        <p:nvPicPr>
          <p:cNvPr id="36868" name="Picture 6"/>
          <p:cNvPicPr>
            <a:picLocks noChangeAspect="1"/>
          </p:cNvPicPr>
          <p:nvPr/>
        </p:nvPicPr>
        <p:blipFill>
          <a:blip r:embed="rId2"/>
          <a:srcRect/>
          <a:stretch>
            <a:fillRect/>
          </a:stretch>
        </p:blipFill>
        <p:spPr bwMode="auto">
          <a:xfrm>
            <a:off x="146050" y="1276350"/>
            <a:ext cx="5195888" cy="2844800"/>
          </a:xfrm>
          <a:prstGeom prst="rect">
            <a:avLst/>
          </a:prstGeom>
          <a:noFill/>
          <a:ln w="9525">
            <a:noFill/>
            <a:miter lim="800000"/>
            <a:headEnd/>
            <a:tailEnd/>
          </a:ln>
        </p:spPr>
      </p:pic>
      <p:pic>
        <p:nvPicPr>
          <p:cNvPr id="36869" name="Picture 8"/>
          <p:cNvPicPr>
            <a:picLocks noChangeAspect="1"/>
          </p:cNvPicPr>
          <p:nvPr/>
        </p:nvPicPr>
        <p:blipFill>
          <a:blip r:embed="rId3"/>
          <a:srcRect/>
          <a:stretch>
            <a:fillRect/>
          </a:stretch>
        </p:blipFill>
        <p:spPr bwMode="auto">
          <a:xfrm>
            <a:off x="304800" y="4191000"/>
            <a:ext cx="3276600" cy="2643188"/>
          </a:xfrm>
          <a:prstGeom prst="rect">
            <a:avLst/>
          </a:prstGeom>
          <a:noFill/>
          <a:ln w="9525">
            <a:noFill/>
            <a:miter lim="800000"/>
            <a:headEnd/>
            <a:tailEnd/>
          </a:ln>
        </p:spPr>
      </p:pic>
      <p:sp>
        <p:nvSpPr>
          <p:cNvPr id="36870" name="TextBox 7"/>
          <p:cNvSpPr txBox="1">
            <a:spLocks noChangeArrowheads="1"/>
          </p:cNvSpPr>
          <p:nvPr/>
        </p:nvSpPr>
        <p:spPr bwMode="auto">
          <a:xfrm>
            <a:off x="3657600" y="4267200"/>
            <a:ext cx="4495800" cy="1938338"/>
          </a:xfrm>
          <a:prstGeom prst="rect">
            <a:avLst/>
          </a:prstGeom>
          <a:noFill/>
          <a:ln w="9525">
            <a:noFill/>
            <a:miter lim="800000"/>
            <a:headEnd/>
            <a:tailEnd/>
          </a:ln>
        </p:spPr>
        <p:txBody>
          <a:bodyPr>
            <a:prstTxWarp prst="textNoShape">
              <a:avLst/>
            </a:prstTxWarp>
            <a:spAutoFit/>
          </a:bodyPr>
          <a:lstStyle/>
          <a:p>
            <a:r>
              <a:rPr lang="en-US" sz="2000" b="1">
                <a:solidFill>
                  <a:srgbClr val="C00000"/>
                </a:solidFill>
                <a:latin typeface="Calibri" charset="0"/>
              </a:rPr>
              <a:t>Thunderstorms are  intensified and lead to heavier rains after passing over Indianapolis region.</a:t>
            </a:r>
          </a:p>
          <a:p>
            <a:endParaRPr lang="en-US" sz="2000" b="1">
              <a:solidFill>
                <a:srgbClr val="C00000"/>
              </a:solidFill>
              <a:latin typeface="Calibri" charset="0"/>
            </a:endParaRPr>
          </a:p>
          <a:p>
            <a:r>
              <a:rPr lang="en-US" sz="2000" b="1">
                <a:solidFill>
                  <a:srgbClr val="C00000"/>
                </a:solidFill>
                <a:latin typeface="Calibri" charset="0"/>
              </a:rPr>
              <a:t>Important from city planning and green zone/ agricultural planning</a:t>
            </a:r>
          </a:p>
        </p:txBody>
      </p:sp>
      <p:sp>
        <p:nvSpPr>
          <p:cNvPr id="36871" name="TextBox 6"/>
          <p:cNvSpPr txBox="1">
            <a:spLocks noChangeArrowheads="1"/>
          </p:cNvSpPr>
          <p:nvPr/>
        </p:nvSpPr>
        <p:spPr bwMode="auto">
          <a:xfrm>
            <a:off x="8382000" y="0"/>
            <a:ext cx="762000" cy="369888"/>
          </a:xfrm>
          <a:prstGeom prst="rect">
            <a:avLst/>
          </a:prstGeom>
          <a:noFill/>
          <a:ln w="9525">
            <a:noFill/>
            <a:miter lim="800000"/>
            <a:headEnd/>
            <a:tailEnd/>
          </a:ln>
        </p:spPr>
        <p:txBody>
          <a:bodyPr>
            <a:prstTxWarp prst="textNoShape">
              <a:avLst/>
            </a:prstTxWarp>
            <a:spAutoFit/>
          </a:bodyPr>
          <a:lstStyle/>
          <a:p>
            <a:r>
              <a:rPr lang="en-US">
                <a:latin typeface="Calibri" charset="0"/>
              </a:rPr>
              <a:t>Ming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Visualization-based Decision Tools</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t>Daniel </a:t>
            </a:r>
            <a:r>
              <a:rPr lang="en-US" dirty="0" err="1" smtClean="0"/>
              <a:t>Aliaga</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6781800" cy="1143000"/>
          </a:xfrm>
        </p:spPr>
        <p:txBody>
          <a:bodyPr>
            <a:normAutofit/>
          </a:bodyPr>
          <a:lstStyle/>
          <a:p>
            <a:r>
              <a:rPr lang="en-US" sz="4000" dirty="0" smtClean="0"/>
              <a:t>Urban Weather Modeling</a:t>
            </a:r>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The local weather in a city is significantly affected by materials and geometry</a:t>
            </a:r>
          </a:p>
          <a:p>
            <a:r>
              <a:rPr lang="en-US" dirty="0" smtClean="0"/>
              <a:t>Use our behavioral-geometrical modeling system to generate the urban morphology </a:t>
            </a:r>
          </a:p>
          <a:p>
            <a:r>
              <a:rPr lang="en-US" dirty="0" smtClean="0"/>
              <a:t>Visualize effect of adopting different urban policies and urban geometries</a:t>
            </a:r>
          </a:p>
          <a:p>
            <a:endParaRPr lang="en-US" dirty="0" smtClean="0"/>
          </a:p>
        </p:txBody>
      </p:sp>
      <p:pic>
        <p:nvPicPr>
          <p:cNvPr id="4" name="Picture 2" descr="H:\sigasia08\pres\purdue-cgv.png"/>
          <p:cNvPicPr>
            <a:picLocks noChangeAspect="1" noChangeArrowheads="1"/>
          </p:cNvPicPr>
          <p:nvPr/>
        </p:nvPicPr>
        <p:blipFill>
          <a:blip r:embed="rId3" cstate="print"/>
          <a:srcRect/>
          <a:stretch>
            <a:fillRect/>
          </a:stretch>
        </p:blipFill>
        <p:spPr bwMode="auto">
          <a:xfrm>
            <a:off x="7748270" y="76201"/>
            <a:ext cx="1235319" cy="1143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52400"/>
            <a:ext cx="6553200" cy="1143000"/>
          </a:xfrm>
        </p:spPr>
        <p:txBody>
          <a:bodyPr/>
          <a:lstStyle/>
          <a:p>
            <a:r>
              <a:rPr lang="en-US" dirty="0" smtClean="0"/>
              <a:t>Urban Weather Modeling</a:t>
            </a:r>
            <a:endParaRPr lang="en-US" dirty="0"/>
          </a:p>
        </p:txBody>
      </p:sp>
      <p:pic>
        <p:nvPicPr>
          <p:cNvPr id="4" name="Picture 2" descr="H:\sigasia08\pres\purdue-cgv.png"/>
          <p:cNvPicPr>
            <a:picLocks noChangeAspect="1" noChangeArrowheads="1"/>
          </p:cNvPicPr>
          <p:nvPr/>
        </p:nvPicPr>
        <p:blipFill>
          <a:blip r:embed="rId2" cstate="print"/>
          <a:srcRect/>
          <a:stretch>
            <a:fillRect/>
          </a:stretch>
        </p:blipFill>
        <p:spPr bwMode="auto">
          <a:xfrm>
            <a:off x="7924800" y="76201"/>
            <a:ext cx="1159119" cy="1072495"/>
          </a:xfrm>
          <a:prstGeom prst="rect">
            <a:avLst/>
          </a:prstGeom>
          <a:noFill/>
        </p:spPr>
      </p:pic>
      <p:pic>
        <p:nvPicPr>
          <p:cNvPr id="5" name="Picture 6"/>
          <p:cNvPicPr>
            <a:picLocks noChangeAspect="1" noChangeArrowheads="1"/>
          </p:cNvPicPr>
          <p:nvPr/>
        </p:nvPicPr>
        <p:blipFill>
          <a:blip r:embed="rId3" cstate="print"/>
          <a:srcRect l="26556" t="6134" r="22500" b="2986"/>
          <a:stretch>
            <a:fillRect/>
          </a:stretch>
        </p:blipFill>
        <p:spPr bwMode="auto">
          <a:xfrm>
            <a:off x="2118534" y="2134642"/>
            <a:ext cx="1764198" cy="176107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l="26575" t="6102" r="22478" b="2949"/>
          <a:stretch>
            <a:fillRect/>
          </a:stretch>
        </p:blipFill>
        <p:spPr bwMode="auto">
          <a:xfrm>
            <a:off x="1270774" y="3953930"/>
            <a:ext cx="1762957" cy="1761070"/>
          </a:xfrm>
          <a:prstGeom prst="rect">
            <a:avLst/>
          </a:prstGeom>
          <a:noFill/>
          <a:ln w="9525">
            <a:noFill/>
            <a:miter lim="800000"/>
            <a:headEnd/>
            <a:tailEnd/>
          </a:ln>
        </p:spPr>
      </p:pic>
      <p:pic>
        <p:nvPicPr>
          <p:cNvPr id="7" name="Picture 6" descr="C:\Users\cvanegas\Desktop\gLunch\map_scn1.png"/>
          <p:cNvPicPr>
            <a:picLocks noChangeAspect="1" noChangeArrowheads="1"/>
          </p:cNvPicPr>
          <p:nvPr/>
        </p:nvPicPr>
        <p:blipFill>
          <a:blip r:embed="rId5" cstate="print"/>
          <a:srcRect l="6928" t="9020" r="2288"/>
          <a:stretch>
            <a:fillRect/>
          </a:stretch>
        </p:blipFill>
        <p:spPr bwMode="auto">
          <a:xfrm>
            <a:off x="304800" y="2132015"/>
            <a:ext cx="1754855" cy="1758644"/>
          </a:xfrm>
          <a:prstGeom prst="rect">
            <a:avLst/>
          </a:prstGeom>
          <a:noFill/>
        </p:spPr>
      </p:pic>
      <p:cxnSp>
        <p:nvCxnSpPr>
          <p:cNvPr id="8" name="Straight Connector 7"/>
          <p:cNvCxnSpPr/>
          <p:nvPr/>
        </p:nvCxnSpPr>
        <p:spPr>
          <a:xfrm rot="5400000">
            <a:off x="2156023" y="3926034"/>
            <a:ext cx="3577932" cy="0"/>
          </a:xfrm>
          <a:prstGeom prst="line">
            <a:avLst/>
          </a:prstGeom>
          <a:effectLst/>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1733181" y="1676400"/>
            <a:ext cx="669672" cy="400110"/>
          </a:xfrm>
          <a:prstGeom prst="rect">
            <a:avLst/>
          </a:prstGeom>
          <a:noFill/>
        </p:spPr>
        <p:txBody>
          <a:bodyPr wrap="none" rtlCol="0">
            <a:spAutoFit/>
          </a:bodyPr>
          <a:lstStyle/>
          <a:p>
            <a:pPr algn="ctr"/>
            <a:r>
              <a:rPr lang="en-US" sz="2000" dirty="0" smtClean="0"/>
              <a:t>Data</a:t>
            </a:r>
            <a:endParaRPr lang="en-US" sz="2000" dirty="0"/>
          </a:p>
        </p:txBody>
      </p:sp>
      <p:sp>
        <p:nvSpPr>
          <p:cNvPr id="10" name="Right Arrow 9"/>
          <p:cNvSpPr/>
          <p:nvPr/>
        </p:nvSpPr>
        <p:spPr>
          <a:xfrm>
            <a:off x="4191000" y="3733800"/>
            <a:ext cx="727715" cy="242572"/>
          </a:xfrm>
          <a:prstGeom prst="rightArrow">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24"/>
          <p:cNvGrpSpPr/>
          <p:nvPr/>
        </p:nvGrpSpPr>
        <p:grpSpPr>
          <a:xfrm>
            <a:off x="5181600" y="2133600"/>
            <a:ext cx="2514600" cy="2362200"/>
            <a:chOff x="5180806" y="1371600"/>
            <a:chExt cx="1885950" cy="1828800"/>
          </a:xfrm>
        </p:grpSpPr>
        <p:pic>
          <p:nvPicPr>
            <p:cNvPr id="12" name="Picture 3"/>
            <p:cNvPicPr>
              <a:picLocks noChangeAspect="1" noChangeArrowheads="1"/>
            </p:cNvPicPr>
            <p:nvPr/>
          </p:nvPicPr>
          <p:blipFill>
            <a:blip r:embed="rId6" cstate="print"/>
            <a:srcRect l="18864" t="2605" r="19147" b="783"/>
            <a:stretch>
              <a:fillRect/>
            </a:stretch>
          </p:blipFill>
          <p:spPr bwMode="auto">
            <a:xfrm>
              <a:off x="5180806" y="1371600"/>
              <a:ext cx="1885950" cy="1828800"/>
            </a:xfrm>
            <a:prstGeom prst="rect">
              <a:avLst/>
            </a:prstGeom>
            <a:noFill/>
            <a:ln w="9525">
              <a:noFill/>
              <a:miter lim="800000"/>
              <a:headEnd/>
              <a:tailEnd/>
            </a:ln>
          </p:spPr>
        </p:pic>
        <p:pic>
          <p:nvPicPr>
            <p:cNvPr id="13" name="Picture 2"/>
            <p:cNvPicPr>
              <a:picLocks noChangeAspect="1" noChangeArrowheads="1"/>
            </p:cNvPicPr>
            <p:nvPr/>
          </p:nvPicPr>
          <p:blipFill>
            <a:blip r:embed="rId7" cstate="print">
              <a:clrChange>
                <a:clrFrom>
                  <a:srgbClr val="290000"/>
                </a:clrFrom>
                <a:clrTo>
                  <a:srgbClr val="290000">
                    <a:alpha val="0"/>
                  </a:srgbClr>
                </a:clrTo>
              </a:clrChange>
              <a:lum bright="40000"/>
            </a:blip>
            <a:srcRect l="18285" t="5538" r="10811" b="3597"/>
            <a:stretch>
              <a:fillRect/>
            </a:stretch>
          </p:blipFill>
          <p:spPr bwMode="auto">
            <a:xfrm>
              <a:off x="5181600" y="1371600"/>
              <a:ext cx="1878806" cy="1828800"/>
            </a:xfrm>
            <a:prstGeom prst="rect">
              <a:avLst/>
            </a:prstGeom>
            <a:noFill/>
            <a:ln w="9525">
              <a:noFill/>
              <a:miter lim="800000"/>
              <a:headEnd/>
              <a:tailEnd/>
            </a:ln>
          </p:spPr>
        </p:pic>
      </p:grpSp>
      <p:pic>
        <p:nvPicPr>
          <p:cNvPr id="14" name="Picture 3"/>
          <p:cNvPicPr>
            <a:picLocks noChangeAspect="1" noChangeArrowheads="1"/>
          </p:cNvPicPr>
          <p:nvPr/>
        </p:nvPicPr>
        <p:blipFill>
          <a:blip r:embed="rId8" cstate="print"/>
          <a:srcRect l="37110" t="8222" r="20257" b="30113"/>
          <a:stretch>
            <a:fillRect/>
          </a:stretch>
        </p:blipFill>
        <p:spPr bwMode="auto">
          <a:xfrm>
            <a:off x="5943600" y="3505200"/>
            <a:ext cx="2438400" cy="2274157"/>
          </a:xfrm>
          <a:prstGeom prst="rect">
            <a:avLst/>
          </a:prstGeom>
          <a:noFill/>
          <a:ln w="9525">
            <a:solidFill>
              <a:schemeClr val="tx1"/>
            </a:solidFill>
            <a:miter lim="800000"/>
            <a:headEnd/>
            <a:tailEnd/>
          </a:ln>
        </p:spPr>
      </p:pic>
      <p:sp>
        <p:nvSpPr>
          <p:cNvPr id="15" name="TextBox 14"/>
          <p:cNvSpPr txBox="1"/>
          <p:nvPr/>
        </p:nvSpPr>
        <p:spPr>
          <a:xfrm>
            <a:off x="6528137" y="1676400"/>
            <a:ext cx="829394" cy="400110"/>
          </a:xfrm>
          <a:prstGeom prst="rect">
            <a:avLst/>
          </a:prstGeom>
          <a:noFill/>
        </p:spPr>
        <p:txBody>
          <a:bodyPr wrap="none" rtlCol="0">
            <a:spAutoFit/>
          </a:bodyPr>
          <a:lstStyle/>
          <a:p>
            <a:pPr algn="ctr"/>
            <a:r>
              <a:rPr lang="en-US" sz="2000" dirty="0" smtClean="0"/>
              <a:t>Result</a:t>
            </a:r>
            <a:endParaRPr lang="en-US" sz="2000" dirty="0"/>
          </a:p>
        </p:txBody>
      </p:sp>
      <p:sp>
        <p:nvSpPr>
          <p:cNvPr id="16" name="TextBox 15"/>
          <p:cNvSpPr txBox="1"/>
          <p:nvPr/>
        </p:nvSpPr>
        <p:spPr>
          <a:xfrm>
            <a:off x="6705600" y="3505200"/>
            <a:ext cx="1034899" cy="307777"/>
          </a:xfrm>
          <a:prstGeom prst="rect">
            <a:avLst/>
          </a:prstGeom>
          <a:noFill/>
        </p:spPr>
        <p:txBody>
          <a:bodyPr wrap="none" lIns="45720" tIns="0" rIns="45720" bIns="0" rtlCol="0">
            <a:spAutoFit/>
          </a:bodyPr>
          <a:lstStyle/>
          <a:p>
            <a:r>
              <a:rPr lang="en-US" sz="2000" dirty="0" smtClean="0">
                <a:solidFill>
                  <a:schemeClr val="bg1"/>
                </a:solidFill>
              </a:rPr>
              <a:t>Buildings</a:t>
            </a:r>
            <a:endParaRPr lang="en-US" sz="2000" dirty="0">
              <a:solidFill>
                <a:schemeClr val="bg1"/>
              </a:solidFill>
            </a:endParaRPr>
          </a:p>
        </p:txBody>
      </p:sp>
      <p:sp>
        <p:nvSpPr>
          <p:cNvPr id="17" name="TextBox 16"/>
          <p:cNvSpPr txBox="1"/>
          <p:nvPr/>
        </p:nvSpPr>
        <p:spPr>
          <a:xfrm>
            <a:off x="5839155" y="2286000"/>
            <a:ext cx="1577355" cy="307777"/>
          </a:xfrm>
          <a:prstGeom prst="rect">
            <a:avLst/>
          </a:prstGeom>
          <a:noFill/>
        </p:spPr>
        <p:txBody>
          <a:bodyPr wrap="none" lIns="45720" tIns="0" rIns="45720" bIns="0" rtlCol="0">
            <a:spAutoFit/>
          </a:bodyPr>
          <a:lstStyle/>
          <a:p>
            <a:r>
              <a:rPr lang="en-US" sz="2000" dirty="0" smtClean="0">
                <a:solidFill>
                  <a:schemeClr val="bg1"/>
                </a:solidFill>
              </a:rPr>
              <a:t>Road Network</a:t>
            </a:r>
            <a:endParaRPr lang="en-US" sz="2000" dirty="0">
              <a:solidFill>
                <a:schemeClr val="bg1"/>
              </a:solidFill>
            </a:endParaRPr>
          </a:p>
        </p:txBody>
      </p:sp>
      <p:sp>
        <p:nvSpPr>
          <p:cNvPr id="18" name="TextBox 17"/>
          <p:cNvSpPr txBox="1"/>
          <p:nvPr/>
        </p:nvSpPr>
        <p:spPr>
          <a:xfrm>
            <a:off x="308447" y="2172033"/>
            <a:ext cx="1173398" cy="615553"/>
          </a:xfrm>
          <a:prstGeom prst="rect">
            <a:avLst/>
          </a:prstGeom>
          <a:noFill/>
        </p:spPr>
        <p:txBody>
          <a:bodyPr wrap="none" lIns="45720" tIns="0" rIns="45720" bIns="0" rtlCol="0">
            <a:spAutoFit/>
          </a:bodyPr>
          <a:lstStyle/>
          <a:p>
            <a:r>
              <a:rPr lang="en-US" sz="2000" dirty="0" smtClean="0"/>
              <a:t>Land use/</a:t>
            </a:r>
            <a:br>
              <a:rPr lang="en-US" sz="2000" dirty="0" smtClean="0"/>
            </a:br>
            <a:r>
              <a:rPr lang="en-US" sz="2000" dirty="0" smtClean="0"/>
              <a:t>land cover</a:t>
            </a:r>
            <a:endParaRPr lang="en-US" sz="2000" dirty="0"/>
          </a:p>
        </p:txBody>
      </p:sp>
      <p:sp>
        <p:nvSpPr>
          <p:cNvPr id="19" name="TextBox 18"/>
          <p:cNvSpPr txBox="1"/>
          <p:nvPr/>
        </p:nvSpPr>
        <p:spPr>
          <a:xfrm>
            <a:off x="2382070" y="2192657"/>
            <a:ext cx="1219757" cy="307777"/>
          </a:xfrm>
          <a:prstGeom prst="rect">
            <a:avLst/>
          </a:prstGeom>
          <a:noFill/>
        </p:spPr>
        <p:txBody>
          <a:bodyPr wrap="none" lIns="45720" tIns="0" rIns="45720" bIns="0" rtlCol="0">
            <a:spAutoFit/>
          </a:bodyPr>
          <a:lstStyle/>
          <a:p>
            <a:r>
              <a:rPr lang="en-US" sz="2000" dirty="0" smtClean="0">
                <a:solidFill>
                  <a:schemeClr val="bg1"/>
                </a:solidFill>
              </a:rPr>
              <a:t>Population</a:t>
            </a:r>
            <a:endParaRPr lang="en-US" sz="2000" dirty="0">
              <a:solidFill>
                <a:schemeClr val="bg1"/>
              </a:solidFill>
            </a:endParaRPr>
          </a:p>
        </p:txBody>
      </p:sp>
      <p:sp>
        <p:nvSpPr>
          <p:cNvPr id="20" name="TextBox 19"/>
          <p:cNvSpPr txBox="1"/>
          <p:nvPr/>
        </p:nvSpPr>
        <p:spPr>
          <a:xfrm>
            <a:off x="1760230" y="4016998"/>
            <a:ext cx="814518" cy="307777"/>
          </a:xfrm>
          <a:prstGeom prst="rect">
            <a:avLst/>
          </a:prstGeom>
          <a:noFill/>
        </p:spPr>
        <p:txBody>
          <a:bodyPr wrap="none" lIns="45720" tIns="0" rIns="45720" bIns="0" rtlCol="0">
            <a:spAutoFit/>
          </a:bodyPr>
          <a:lstStyle/>
          <a:p>
            <a:r>
              <a:rPr lang="en-US" sz="2000" dirty="0" smtClean="0">
                <a:solidFill>
                  <a:schemeClr val="bg1"/>
                </a:solidFill>
              </a:rPr>
              <a:t>Terrain</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p:bldP spid="17"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52400"/>
            <a:ext cx="6553200" cy="1143000"/>
          </a:xfrm>
        </p:spPr>
        <p:txBody>
          <a:bodyPr/>
          <a:lstStyle/>
          <a:p>
            <a:r>
              <a:rPr lang="en-US" dirty="0" smtClean="0"/>
              <a:t>Urban Weather Modeling</a:t>
            </a:r>
            <a:endParaRPr lang="en-US" dirty="0"/>
          </a:p>
        </p:txBody>
      </p:sp>
      <p:pic>
        <p:nvPicPr>
          <p:cNvPr id="4" name="Picture 2" descr="H:\sigasia08\pres\purdue-cgv.png"/>
          <p:cNvPicPr>
            <a:picLocks noChangeAspect="1" noChangeArrowheads="1"/>
          </p:cNvPicPr>
          <p:nvPr/>
        </p:nvPicPr>
        <p:blipFill>
          <a:blip r:embed="rId2" cstate="print"/>
          <a:srcRect/>
          <a:stretch>
            <a:fillRect/>
          </a:stretch>
        </p:blipFill>
        <p:spPr bwMode="auto">
          <a:xfrm>
            <a:off x="7924800" y="76201"/>
            <a:ext cx="1159119" cy="1072495"/>
          </a:xfrm>
          <a:prstGeom prst="rect">
            <a:avLst/>
          </a:prstGeom>
          <a:noFill/>
        </p:spPr>
      </p:pic>
      <p:pic>
        <p:nvPicPr>
          <p:cNvPr id="5" name="Picture 6" descr="C:\Users\cvanegas\Desktop\gLunch\map_scn1.png"/>
          <p:cNvPicPr>
            <a:picLocks noChangeAspect="1" noChangeArrowheads="1"/>
          </p:cNvPicPr>
          <p:nvPr/>
        </p:nvPicPr>
        <p:blipFill>
          <a:blip r:embed="rId3" cstate="print"/>
          <a:srcRect l="6928" t="9020" r="2288"/>
          <a:stretch>
            <a:fillRect/>
          </a:stretch>
        </p:blipFill>
        <p:spPr bwMode="auto">
          <a:xfrm>
            <a:off x="304800" y="1981200"/>
            <a:ext cx="2286000" cy="2290936"/>
          </a:xfrm>
          <a:prstGeom prst="rect">
            <a:avLst/>
          </a:prstGeom>
          <a:noFill/>
        </p:spPr>
      </p:pic>
      <p:grpSp>
        <p:nvGrpSpPr>
          <p:cNvPr id="6" name="Group 56"/>
          <p:cNvGrpSpPr/>
          <p:nvPr/>
        </p:nvGrpSpPr>
        <p:grpSpPr>
          <a:xfrm rot="660000">
            <a:off x="4575678" y="3342854"/>
            <a:ext cx="575883" cy="785019"/>
            <a:chOff x="2657476" y="2674144"/>
            <a:chExt cx="452440" cy="616747"/>
          </a:xfrm>
        </p:grpSpPr>
        <p:cxnSp>
          <p:nvCxnSpPr>
            <p:cNvPr id="7" name="Straight Connector 6"/>
            <p:cNvCxnSpPr/>
            <p:nvPr/>
          </p:nvCxnSpPr>
          <p:spPr>
            <a:xfrm rot="5400000">
              <a:off x="2520910" y="2810713"/>
              <a:ext cx="544595" cy="271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2765825" y="2946800"/>
              <a:ext cx="604840" cy="833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26556" y="2674144"/>
              <a:ext cx="104775" cy="14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2"/>
          <p:cNvPicPr>
            <a:picLocks noChangeAspect="1" noChangeArrowheads="1"/>
          </p:cNvPicPr>
          <p:nvPr/>
        </p:nvPicPr>
        <p:blipFill>
          <a:blip r:embed="rId4" cstate="print"/>
          <a:srcRect l="42922" t="30027" r="36029" b="37086"/>
          <a:stretch>
            <a:fillRect/>
          </a:stretch>
        </p:blipFill>
        <p:spPr bwMode="auto">
          <a:xfrm>
            <a:off x="6414443" y="2163992"/>
            <a:ext cx="2424757" cy="2279039"/>
          </a:xfrm>
          <a:prstGeom prst="rect">
            <a:avLst/>
          </a:prstGeom>
          <a:noFill/>
          <a:ln w="25400">
            <a:solidFill>
              <a:schemeClr val="bg1"/>
            </a:solidFill>
            <a:miter lim="800000"/>
            <a:headEnd/>
            <a:tailEnd/>
          </a:ln>
        </p:spPr>
      </p:pic>
      <p:pic>
        <p:nvPicPr>
          <p:cNvPr id="11" name="Picture 2"/>
          <p:cNvPicPr>
            <a:picLocks noChangeAspect="1" noChangeArrowheads="1"/>
          </p:cNvPicPr>
          <p:nvPr/>
        </p:nvPicPr>
        <p:blipFill>
          <a:blip r:embed="rId5" cstate="print"/>
          <a:srcRect l="21893" t="7922" r="22366" b="1499"/>
          <a:stretch>
            <a:fillRect/>
          </a:stretch>
        </p:blipFill>
        <p:spPr bwMode="auto">
          <a:xfrm>
            <a:off x="3865503" y="2163992"/>
            <a:ext cx="2396468" cy="2327767"/>
          </a:xfrm>
          <a:prstGeom prst="rect">
            <a:avLst/>
          </a:prstGeom>
          <a:noFill/>
          <a:ln w="9525">
            <a:noFill/>
            <a:miter lim="800000"/>
            <a:headEnd/>
            <a:tailEnd/>
          </a:ln>
        </p:spPr>
      </p:pic>
      <p:pic>
        <p:nvPicPr>
          <p:cNvPr id="12" name="Picture 2"/>
          <p:cNvPicPr>
            <a:picLocks noChangeAspect="1" noChangeArrowheads="1"/>
          </p:cNvPicPr>
          <p:nvPr/>
        </p:nvPicPr>
        <p:blipFill>
          <a:blip r:embed="rId6" cstate="print">
            <a:clrChange>
              <a:clrFrom>
                <a:srgbClr val="290000"/>
              </a:clrFrom>
              <a:clrTo>
                <a:srgbClr val="290000">
                  <a:alpha val="0"/>
                </a:srgbClr>
              </a:clrTo>
            </a:clrChange>
            <a:lum bright="40000"/>
          </a:blip>
          <a:srcRect l="18285" t="5538" r="10811" b="3597"/>
          <a:stretch>
            <a:fillRect/>
          </a:stretch>
        </p:blipFill>
        <p:spPr bwMode="auto">
          <a:xfrm>
            <a:off x="3869544" y="2168033"/>
            <a:ext cx="2391416" cy="2327767"/>
          </a:xfrm>
          <a:prstGeom prst="rect">
            <a:avLst/>
          </a:prstGeom>
          <a:noFill/>
          <a:ln w="25400">
            <a:solidFill>
              <a:schemeClr val="bg1"/>
            </a:solidFill>
            <a:miter lim="800000"/>
            <a:headEnd/>
            <a:tailEnd/>
          </a:ln>
        </p:spPr>
      </p:pic>
      <p:grpSp>
        <p:nvGrpSpPr>
          <p:cNvPr id="13" name="Group 56"/>
          <p:cNvGrpSpPr/>
          <p:nvPr/>
        </p:nvGrpSpPr>
        <p:grpSpPr>
          <a:xfrm rot="660000">
            <a:off x="4741721" y="3525646"/>
            <a:ext cx="575883" cy="785019"/>
            <a:chOff x="2657476" y="2674144"/>
            <a:chExt cx="452440" cy="616747"/>
          </a:xfrm>
        </p:grpSpPr>
        <p:cxnSp>
          <p:nvCxnSpPr>
            <p:cNvPr id="14" name="Straight Connector 13"/>
            <p:cNvCxnSpPr/>
            <p:nvPr/>
          </p:nvCxnSpPr>
          <p:spPr>
            <a:xfrm rot="5400000">
              <a:off x="2520910" y="2810713"/>
              <a:ext cx="544595" cy="271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2765825" y="2946800"/>
              <a:ext cx="604840" cy="833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26556" y="2674144"/>
              <a:ext cx="104775" cy="14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5" descr="C:\Users\cvanegas\Desktop\gLunch\map_scn2.png"/>
          <p:cNvPicPr>
            <a:picLocks noChangeAspect="1" noChangeArrowheads="1"/>
          </p:cNvPicPr>
          <p:nvPr/>
        </p:nvPicPr>
        <p:blipFill>
          <a:blip r:embed="rId7" cstate="print"/>
          <a:srcRect l="6959" t="9085" r="2232"/>
          <a:stretch>
            <a:fillRect/>
          </a:stretch>
        </p:blipFill>
        <p:spPr bwMode="auto">
          <a:xfrm>
            <a:off x="470843" y="2163992"/>
            <a:ext cx="2331421" cy="2327767"/>
          </a:xfrm>
          <a:prstGeom prst="rect">
            <a:avLst/>
          </a:prstGeom>
          <a:noFill/>
          <a:ln w="25400">
            <a:solidFill>
              <a:schemeClr val="bg1"/>
            </a:solidFill>
          </a:ln>
        </p:spPr>
      </p:pic>
      <p:sp>
        <p:nvSpPr>
          <p:cNvPr id="18" name="Right Arrow 17"/>
          <p:cNvSpPr/>
          <p:nvPr/>
        </p:nvSpPr>
        <p:spPr>
          <a:xfrm>
            <a:off x="2879435" y="3230885"/>
            <a:ext cx="778165" cy="308755"/>
          </a:xfrm>
          <a:prstGeom prst="rightArrow">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3905280" y="4648200"/>
            <a:ext cx="4886594" cy="400110"/>
          </a:xfrm>
          <a:prstGeom prst="rect">
            <a:avLst/>
          </a:prstGeom>
          <a:noFill/>
        </p:spPr>
        <p:txBody>
          <a:bodyPr wrap="none" rtlCol="0">
            <a:spAutoFit/>
          </a:bodyPr>
          <a:lstStyle/>
          <a:p>
            <a:pPr algn="ctr"/>
            <a:r>
              <a:rPr lang="en-US" sz="2000" dirty="0" smtClean="0"/>
              <a:t>New fully instantiated city model is produced</a:t>
            </a:r>
            <a:endParaRPr lang="en-US" sz="2000" dirty="0"/>
          </a:p>
        </p:txBody>
      </p:sp>
      <p:sp>
        <p:nvSpPr>
          <p:cNvPr id="20" name="TextBox 19"/>
          <p:cNvSpPr txBox="1"/>
          <p:nvPr/>
        </p:nvSpPr>
        <p:spPr>
          <a:xfrm>
            <a:off x="152400" y="4572000"/>
            <a:ext cx="3352800" cy="707886"/>
          </a:xfrm>
          <a:prstGeom prst="rect">
            <a:avLst/>
          </a:prstGeom>
          <a:noFill/>
        </p:spPr>
        <p:txBody>
          <a:bodyPr wrap="square" rtlCol="0">
            <a:spAutoFit/>
          </a:bodyPr>
          <a:lstStyle/>
          <a:p>
            <a:pPr algn="ctr"/>
            <a:r>
              <a:rPr lang="en-US" sz="2000" dirty="0" smtClean="0"/>
              <a:t>Modify land use (e.g., application of greening policy)</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52400"/>
            <a:ext cx="6629400" cy="1143000"/>
          </a:xfrm>
        </p:spPr>
        <p:txBody>
          <a:bodyPr>
            <a:normAutofit/>
          </a:bodyPr>
          <a:lstStyle/>
          <a:p>
            <a:r>
              <a:rPr lang="en-US" sz="3600" dirty="0" smtClean="0"/>
              <a:t>Example Changes in Local Weather</a:t>
            </a:r>
            <a:endParaRPr lang="en-US" sz="3600" dirty="0"/>
          </a:p>
        </p:txBody>
      </p:sp>
      <p:pic>
        <p:nvPicPr>
          <p:cNvPr id="4" name="Picture 2" descr="H:\sigasia08\pres\purdue-cgv.png"/>
          <p:cNvPicPr>
            <a:picLocks noChangeAspect="1" noChangeArrowheads="1"/>
          </p:cNvPicPr>
          <p:nvPr/>
        </p:nvPicPr>
        <p:blipFill>
          <a:blip r:embed="rId2" cstate="print"/>
          <a:srcRect/>
          <a:stretch>
            <a:fillRect/>
          </a:stretch>
        </p:blipFill>
        <p:spPr bwMode="auto">
          <a:xfrm>
            <a:off x="7924800" y="76201"/>
            <a:ext cx="1159119" cy="1072495"/>
          </a:xfrm>
          <a:prstGeom prst="rect">
            <a:avLst/>
          </a:prstGeom>
          <a:noFill/>
        </p:spPr>
      </p:pic>
      <p:pic>
        <p:nvPicPr>
          <p:cNvPr id="5" name="Picture 4" descr="H:\doc\Purdue\Publications\=Submissions=\Vis10\weatherurban\figures\tempSW.png"/>
          <p:cNvPicPr>
            <a:picLocks noChangeArrowheads="1"/>
          </p:cNvPicPr>
          <p:nvPr/>
        </p:nvPicPr>
        <p:blipFill>
          <a:blip r:embed="rId3" cstate="print"/>
          <a:srcRect/>
          <a:stretch>
            <a:fillRect/>
          </a:stretch>
        </p:blipFill>
        <p:spPr bwMode="auto">
          <a:xfrm>
            <a:off x="457200" y="2007926"/>
            <a:ext cx="2560429" cy="3675835"/>
          </a:xfrm>
          <a:prstGeom prst="rect">
            <a:avLst/>
          </a:prstGeom>
          <a:noFill/>
        </p:spPr>
      </p:pic>
      <p:sp>
        <p:nvSpPr>
          <p:cNvPr id="6" name="Rectangle 6"/>
          <p:cNvSpPr>
            <a:spLocks noChangeArrowheads="1"/>
          </p:cNvSpPr>
          <p:nvPr/>
        </p:nvSpPr>
        <p:spPr bwMode="auto">
          <a:xfrm>
            <a:off x="1608550" y="3719117"/>
            <a:ext cx="315876" cy="315876"/>
          </a:xfrm>
          <a:prstGeom prst="rect">
            <a:avLst/>
          </a:prstGeom>
          <a:noFill/>
          <a:ln w="1270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sz="2000"/>
          </a:p>
        </p:txBody>
      </p:sp>
      <p:pic>
        <p:nvPicPr>
          <p:cNvPr id="7" name="Picture 3" descr="H:\doc\Purdue\Publications\=Submissions=\Vis10\weatherurban\figures\rainSW.png"/>
          <p:cNvPicPr>
            <a:picLocks noChangeArrowheads="1"/>
          </p:cNvPicPr>
          <p:nvPr/>
        </p:nvPicPr>
        <p:blipFill>
          <a:blip r:embed="rId4" cstate="print"/>
          <a:srcRect/>
          <a:stretch>
            <a:fillRect/>
          </a:stretch>
        </p:blipFill>
        <p:spPr bwMode="auto">
          <a:xfrm>
            <a:off x="3233810" y="2007926"/>
            <a:ext cx="2557390" cy="3673894"/>
          </a:xfrm>
          <a:prstGeom prst="rect">
            <a:avLst/>
          </a:prstGeom>
          <a:noFill/>
        </p:spPr>
      </p:pic>
      <p:sp>
        <p:nvSpPr>
          <p:cNvPr id="8" name="Rectangle 6"/>
          <p:cNvSpPr>
            <a:spLocks noChangeArrowheads="1"/>
          </p:cNvSpPr>
          <p:nvPr/>
        </p:nvSpPr>
        <p:spPr bwMode="auto">
          <a:xfrm>
            <a:off x="4391236" y="3706968"/>
            <a:ext cx="315876" cy="315876"/>
          </a:xfrm>
          <a:prstGeom prst="rect">
            <a:avLst/>
          </a:prstGeom>
          <a:noFill/>
          <a:ln w="1270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sz="2000"/>
          </a:p>
        </p:txBody>
      </p:sp>
      <p:cxnSp>
        <p:nvCxnSpPr>
          <p:cNvPr id="9" name="Straight Connector 8"/>
          <p:cNvCxnSpPr/>
          <p:nvPr/>
        </p:nvCxnSpPr>
        <p:spPr>
          <a:xfrm rot="16200000" flipH="1">
            <a:off x="869448" y="4789957"/>
            <a:ext cx="1817813" cy="337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1844561" y="3814829"/>
            <a:ext cx="1131625" cy="9751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7" descr="P:\doc\Purdue\Publications\=Submissions=\Vis10\weatherurban\figures\zoom-in\tempSW.png"/>
          <p:cNvPicPr>
            <a:picLocks noChangeAspect="1" noChangeArrowheads="1"/>
          </p:cNvPicPr>
          <p:nvPr/>
        </p:nvPicPr>
        <p:blipFill>
          <a:blip r:embed="rId5" cstate="print"/>
          <a:srcRect l="16667" t="10416" r="18750" b="10937"/>
          <a:stretch>
            <a:fillRect/>
          </a:stretch>
        </p:blipFill>
        <p:spPr bwMode="auto">
          <a:xfrm>
            <a:off x="1970967" y="4880241"/>
            <a:ext cx="914929" cy="939004"/>
          </a:xfrm>
          <a:prstGeom prst="rect">
            <a:avLst/>
          </a:prstGeom>
          <a:noFill/>
          <a:ln w="25400">
            <a:solidFill>
              <a:schemeClr val="tx1"/>
            </a:solidFill>
          </a:ln>
        </p:spPr>
      </p:pic>
      <p:cxnSp>
        <p:nvCxnSpPr>
          <p:cNvPr id="12" name="Straight Connector 11"/>
          <p:cNvCxnSpPr/>
          <p:nvPr/>
        </p:nvCxnSpPr>
        <p:spPr>
          <a:xfrm rot="16200000" flipH="1">
            <a:off x="3646249" y="4777917"/>
            <a:ext cx="1817813" cy="337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4633405" y="3790754"/>
            <a:ext cx="1131625" cy="9751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8" descr="P:\doc\Purdue\Publications\=Submissions=\Vis10\weatherurban\figures\zoom-in\rainSW.png"/>
          <p:cNvPicPr>
            <a:picLocks noChangeAspect="1" noChangeArrowheads="1"/>
          </p:cNvPicPr>
          <p:nvPr/>
        </p:nvPicPr>
        <p:blipFill>
          <a:blip r:embed="rId6" cstate="print"/>
          <a:srcRect l="16667" t="10937" r="18750" b="10937"/>
          <a:stretch>
            <a:fillRect/>
          </a:stretch>
        </p:blipFill>
        <p:spPr bwMode="auto">
          <a:xfrm>
            <a:off x="4699622" y="4880241"/>
            <a:ext cx="963083" cy="948323"/>
          </a:xfrm>
          <a:prstGeom prst="rect">
            <a:avLst/>
          </a:prstGeom>
          <a:noFill/>
          <a:ln w="25400">
            <a:solidFill>
              <a:schemeClr val="tx1"/>
            </a:solidFill>
          </a:ln>
        </p:spPr>
      </p:pic>
      <p:pic>
        <p:nvPicPr>
          <p:cNvPr id="15" name="Picture 10" descr="P:\doc\Purdue\Publications\=Submissions=\Vis10\weatherurban\figures\orig\tempSW-range.png"/>
          <p:cNvPicPr>
            <a:picLocks noChangeAspect="1" noChangeArrowheads="1"/>
          </p:cNvPicPr>
          <p:nvPr/>
        </p:nvPicPr>
        <p:blipFill>
          <a:blip r:embed="rId7" cstate="print"/>
          <a:srcRect/>
          <a:stretch>
            <a:fillRect/>
          </a:stretch>
        </p:blipFill>
        <p:spPr bwMode="auto">
          <a:xfrm>
            <a:off x="601657" y="2279927"/>
            <a:ext cx="2311400" cy="248796"/>
          </a:xfrm>
          <a:prstGeom prst="rect">
            <a:avLst/>
          </a:prstGeom>
          <a:noFill/>
        </p:spPr>
      </p:pic>
      <p:sp>
        <p:nvSpPr>
          <p:cNvPr id="16" name="TextBox 15"/>
          <p:cNvSpPr txBox="1"/>
          <p:nvPr/>
        </p:nvSpPr>
        <p:spPr>
          <a:xfrm>
            <a:off x="457200" y="1990992"/>
            <a:ext cx="539571" cy="615553"/>
          </a:xfrm>
          <a:prstGeom prst="rect">
            <a:avLst/>
          </a:prstGeom>
          <a:noFill/>
        </p:spPr>
        <p:txBody>
          <a:bodyPr wrap="none" lIns="45720" tIns="0" rIns="45720" bIns="0" rtlCol="0">
            <a:spAutoFit/>
          </a:bodyPr>
          <a:lstStyle/>
          <a:p>
            <a:r>
              <a:rPr lang="en-US" sz="2000" dirty="0" smtClean="0"/>
              <a:t>-1</a:t>
            </a:r>
            <a:r>
              <a:rPr lang="en-US" sz="2000" dirty="0" smtClean="0">
                <a:sym typeface="Symbol"/>
              </a:rPr>
              <a:t>C</a:t>
            </a:r>
            <a:endParaRPr lang="en-US" sz="2000" dirty="0" smtClean="0"/>
          </a:p>
          <a:p>
            <a:endParaRPr lang="en-US" sz="2000" dirty="0"/>
          </a:p>
        </p:txBody>
      </p:sp>
      <p:sp>
        <p:nvSpPr>
          <p:cNvPr id="17" name="TextBox 16"/>
          <p:cNvSpPr txBox="1"/>
          <p:nvPr/>
        </p:nvSpPr>
        <p:spPr>
          <a:xfrm>
            <a:off x="1524000" y="1990992"/>
            <a:ext cx="461024" cy="307777"/>
          </a:xfrm>
          <a:prstGeom prst="rect">
            <a:avLst/>
          </a:prstGeom>
          <a:noFill/>
        </p:spPr>
        <p:txBody>
          <a:bodyPr wrap="none" lIns="45720" tIns="0" rIns="45720" bIns="0" rtlCol="0">
            <a:spAutoFit/>
          </a:bodyPr>
          <a:lstStyle/>
          <a:p>
            <a:r>
              <a:rPr lang="en-US" sz="2000" dirty="0" smtClean="0"/>
              <a:t>0</a:t>
            </a:r>
            <a:r>
              <a:rPr lang="en-US" sz="2000" dirty="0" smtClean="0">
                <a:sym typeface="Symbol"/>
              </a:rPr>
              <a:t>C</a:t>
            </a:r>
            <a:endParaRPr lang="en-US" sz="2000" dirty="0"/>
          </a:p>
        </p:txBody>
      </p:sp>
      <p:sp>
        <p:nvSpPr>
          <p:cNvPr id="18" name="TextBox 17"/>
          <p:cNvSpPr txBox="1"/>
          <p:nvPr/>
        </p:nvSpPr>
        <p:spPr>
          <a:xfrm>
            <a:off x="2323167" y="1990992"/>
            <a:ext cx="589264" cy="307777"/>
          </a:xfrm>
          <a:prstGeom prst="rect">
            <a:avLst/>
          </a:prstGeom>
          <a:noFill/>
        </p:spPr>
        <p:txBody>
          <a:bodyPr wrap="none" lIns="45720" tIns="0" rIns="45720" bIns="0" rtlCol="0">
            <a:spAutoFit/>
          </a:bodyPr>
          <a:lstStyle/>
          <a:p>
            <a:r>
              <a:rPr lang="en-US" sz="2000" dirty="0" smtClean="0"/>
              <a:t>+1</a:t>
            </a:r>
            <a:r>
              <a:rPr lang="en-US" sz="2000" dirty="0" smtClean="0">
                <a:sym typeface="Symbol"/>
              </a:rPr>
              <a:t>C</a:t>
            </a:r>
            <a:endParaRPr lang="en-US" sz="2000" dirty="0"/>
          </a:p>
        </p:txBody>
      </p:sp>
      <p:pic>
        <p:nvPicPr>
          <p:cNvPr id="19" name="Picture 10" descr="P:\doc\Purdue\Publications\=Submissions=\Vis10\weatherurban\figures\orig\tempSW-range.png"/>
          <p:cNvPicPr>
            <a:picLocks noChangeAspect="1" noChangeArrowheads="1"/>
          </p:cNvPicPr>
          <p:nvPr/>
        </p:nvPicPr>
        <p:blipFill>
          <a:blip r:embed="rId7" cstate="print"/>
          <a:srcRect/>
          <a:stretch>
            <a:fillRect/>
          </a:stretch>
        </p:blipFill>
        <p:spPr bwMode="auto">
          <a:xfrm>
            <a:off x="3342352" y="2279927"/>
            <a:ext cx="2311400" cy="248796"/>
          </a:xfrm>
          <a:prstGeom prst="rect">
            <a:avLst/>
          </a:prstGeom>
          <a:noFill/>
        </p:spPr>
      </p:pic>
      <p:sp>
        <p:nvSpPr>
          <p:cNvPr id="20" name="TextBox 19"/>
          <p:cNvSpPr txBox="1"/>
          <p:nvPr/>
        </p:nvSpPr>
        <p:spPr>
          <a:xfrm>
            <a:off x="3197895" y="1990992"/>
            <a:ext cx="1071421" cy="622392"/>
          </a:xfrm>
          <a:prstGeom prst="rect">
            <a:avLst/>
          </a:prstGeom>
          <a:noFill/>
        </p:spPr>
        <p:txBody>
          <a:bodyPr wrap="square" lIns="45720" tIns="0" rIns="45720" bIns="0" rtlCol="0">
            <a:spAutoFit/>
          </a:bodyPr>
          <a:lstStyle/>
          <a:p>
            <a:r>
              <a:rPr lang="en-US" sz="2000" dirty="0" smtClean="0"/>
              <a:t>-20mm</a:t>
            </a:r>
          </a:p>
          <a:p>
            <a:endParaRPr lang="en-US" sz="2000" dirty="0"/>
          </a:p>
        </p:txBody>
      </p:sp>
      <p:sp>
        <p:nvSpPr>
          <p:cNvPr id="21" name="TextBox 20"/>
          <p:cNvSpPr txBox="1"/>
          <p:nvPr/>
        </p:nvSpPr>
        <p:spPr>
          <a:xfrm>
            <a:off x="4381573" y="1990992"/>
            <a:ext cx="222177" cy="307777"/>
          </a:xfrm>
          <a:prstGeom prst="rect">
            <a:avLst/>
          </a:prstGeom>
          <a:noFill/>
        </p:spPr>
        <p:txBody>
          <a:bodyPr wrap="none" lIns="45720" tIns="0" rIns="45720" bIns="0" rtlCol="0">
            <a:spAutoFit/>
          </a:bodyPr>
          <a:lstStyle/>
          <a:p>
            <a:r>
              <a:rPr lang="en-US" sz="2000" dirty="0" smtClean="0"/>
              <a:t>0</a:t>
            </a:r>
            <a:endParaRPr lang="en-US" sz="2000" dirty="0"/>
          </a:p>
        </p:txBody>
      </p:sp>
      <p:sp>
        <p:nvSpPr>
          <p:cNvPr id="22" name="TextBox 21"/>
          <p:cNvSpPr txBox="1"/>
          <p:nvPr/>
        </p:nvSpPr>
        <p:spPr>
          <a:xfrm>
            <a:off x="4520696" y="1990995"/>
            <a:ext cx="1224321" cy="311197"/>
          </a:xfrm>
          <a:prstGeom prst="rect">
            <a:avLst/>
          </a:prstGeom>
          <a:noFill/>
        </p:spPr>
        <p:txBody>
          <a:bodyPr wrap="square" lIns="45720" tIns="0" rIns="45720" bIns="0" rtlCol="0">
            <a:spAutoFit/>
          </a:bodyPr>
          <a:lstStyle/>
          <a:p>
            <a:pPr algn="r"/>
            <a:r>
              <a:rPr lang="en-US" sz="2000" dirty="0" smtClean="0"/>
              <a:t>+20mm</a:t>
            </a:r>
            <a:endParaRPr lang="en-US" sz="2000" dirty="0"/>
          </a:p>
        </p:txBody>
      </p:sp>
      <p:pic>
        <p:nvPicPr>
          <p:cNvPr id="23" name="Picture 2" descr="H:\doc\Purdue\Publications\=Submissions=\Vis10\weatherurban\figures\rhSW.png"/>
          <p:cNvPicPr>
            <a:picLocks noChangeArrowheads="1"/>
          </p:cNvPicPr>
          <p:nvPr/>
        </p:nvPicPr>
        <p:blipFill>
          <a:blip r:embed="rId8" cstate="print"/>
          <a:srcRect/>
          <a:stretch>
            <a:fillRect/>
          </a:stretch>
        </p:blipFill>
        <p:spPr bwMode="auto">
          <a:xfrm>
            <a:off x="5974080" y="2003692"/>
            <a:ext cx="2560320" cy="3675888"/>
          </a:xfrm>
          <a:prstGeom prst="rect">
            <a:avLst/>
          </a:prstGeom>
          <a:noFill/>
        </p:spPr>
      </p:pic>
      <p:sp>
        <p:nvSpPr>
          <p:cNvPr id="24" name="TextBox 23"/>
          <p:cNvSpPr txBox="1"/>
          <p:nvPr/>
        </p:nvSpPr>
        <p:spPr>
          <a:xfrm>
            <a:off x="5954184" y="1625857"/>
            <a:ext cx="2504016" cy="307777"/>
          </a:xfrm>
          <a:prstGeom prst="rect">
            <a:avLst/>
          </a:prstGeom>
          <a:noFill/>
        </p:spPr>
        <p:txBody>
          <a:bodyPr wrap="square" lIns="45720" tIns="0" rIns="45720" bIns="0" rtlCol="0">
            <a:spAutoFit/>
          </a:bodyPr>
          <a:lstStyle/>
          <a:p>
            <a:pPr algn="ctr"/>
            <a:r>
              <a:rPr lang="en-US" sz="2000" dirty="0" smtClean="0"/>
              <a:t>Humidity</a:t>
            </a:r>
            <a:endParaRPr lang="en-US" sz="2000" dirty="0"/>
          </a:p>
        </p:txBody>
      </p:sp>
      <p:pic>
        <p:nvPicPr>
          <p:cNvPr id="25" name="Picture 10" descr="P:\doc\Purdue\Publications\=Submissions=\Vis10\weatherurban\figures\orig\tempSW-range.png"/>
          <p:cNvPicPr>
            <a:picLocks noChangeAspect="1" noChangeArrowheads="1"/>
          </p:cNvPicPr>
          <p:nvPr/>
        </p:nvPicPr>
        <p:blipFill>
          <a:blip r:embed="rId7" cstate="print"/>
          <a:srcRect/>
          <a:stretch>
            <a:fillRect/>
          </a:stretch>
        </p:blipFill>
        <p:spPr bwMode="auto">
          <a:xfrm>
            <a:off x="6123302" y="2295792"/>
            <a:ext cx="2311400" cy="248796"/>
          </a:xfrm>
          <a:prstGeom prst="rect">
            <a:avLst/>
          </a:prstGeom>
          <a:noFill/>
        </p:spPr>
      </p:pic>
      <p:sp>
        <p:nvSpPr>
          <p:cNvPr id="26" name="TextBox 25"/>
          <p:cNvSpPr txBox="1"/>
          <p:nvPr/>
        </p:nvSpPr>
        <p:spPr>
          <a:xfrm>
            <a:off x="5978845" y="2006857"/>
            <a:ext cx="1071421" cy="622392"/>
          </a:xfrm>
          <a:prstGeom prst="rect">
            <a:avLst/>
          </a:prstGeom>
          <a:noFill/>
        </p:spPr>
        <p:txBody>
          <a:bodyPr wrap="square" lIns="45720" tIns="0" rIns="45720" bIns="0" rtlCol="0">
            <a:spAutoFit/>
          </a:bodyPr>
          <a:lstStyle/>
          <a:p>
            <a:r>
              <a:rPr lang="en-US" sz="2000" dirty="0" smtClean="0"/>
              <a:t>-5%</a:t>
            </a:r>
          </a:p>
          <a:p>
            <a:endParaRPr lang="en-US" sz="2000" dirty="0"/>
          </a:p>
        </p:txBody>
      </p:sp>
      <p:sp>
        <p:nvSpPr>
          <p:cNvPr id="27" name="TextBox 26"/>
          <p:cNvSpPr txBox="1"/>
          <p:nvPr/>
        </p:nvSpPr>
        <p:spPr>
          <a:xfrm>
            <a:off x="7301646" y="2006860"/>
            <a:ext cx="1224321" cy="311197"/>
          </a:xfrm>
          <a:prstGeom prst="rect">
            <a:avLst/>
          </a:prstGeom>
          <a:noFill/>
        </p:spPr>
        <p:txBody>
          <a:bodyPr wrap="square" lIns="45720" tIns="0" rIns="45720" bIns="0" rtlCol="0">
            <a:spAutoFit/>
          </a:bodyPr>
          <a:lstStyle/>
          <a:p>
            <a:pPr algn="r"/>
            <a:r>
              <a:rPr lang="en-US" sz="2000" dirty="0" smtClean="0"/>
              <a:t>+5%</a:t>
            </a:r>
            <a:endParaRPr lang="en-US" sz="2000" dirty="0"/>
          </a:p>
        </p:txBody>
      </p:sp>
      <p:sp>
        <p:nvSpPr>
          <p:cNvPr id="28" name="TextBox 27"/>
          <p:cNvSpPr txBox="1"/>
          <p:nvPr/>
        </p:nvSpPr>
        <p:spPr>
          <a:xfrm>
            <a:off x="7131123" y="2022742"/>
            <a:ext cx="222177" cy="307777"/>
          </a:xfrm>
          <a:prstGeom prst="rect">
            <a:avLst/>
          </a:prstGeom>
          <a:noFill/>
        </p:spPr>
        <p:txBody>
          <a:bodyPr wrap="none" lIns="45720" tIns="0" rIns="45720" bIns="0" rtlCol="0">
            <a:spAutoFit/>
          </a:bodyPr>
          <a:lstStyle/>
          <a:p>
            <a:r>
              <a:rPr lang="en-US" sz="2000" dirty="0" smtClean="0"/>
              <a:t>0</a:t>
            </a:r>
            <a:endParaRPr lang="en-US" sz="2000" dirty="0"/>
          </a:p>
        </p:txBody>
      </p:sp>
      <p:sp>
        <p:nvSpPr>
          <p:cNvPr id="29" name="Rectangle 6"/>
          <p:cNvSpPr>
            <a:spLocks noChangeArrowheads="1"/>
          </p:cNvSpPr>
          <p:nvPr/>
        </p:nvSpPr>
        <p:spPr bwMode="auto">
          <a:xfrm>
            <a:off x="7159214" y="3713319"/>
            <a:ext cx="315876" cy="315876"/>
          </a:xfrm>
          <a:prstGeom prst="rect">
            <a:avLst/>
          </a:prstGeom>
          <a:noFill/>
          <a:ln w="1270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sz="2000"/>
          </a:p>
        </p:txBody>
      </p:sp>
      <p:cxnSp>
        <p:nvCxnSpPr>
          <p:cNvPr id="30" name="Straight Connector 29"/>
          <p:cNvCxnSpPr/>
          <p:nvPr/>
        </p:nvCxnSpPr>
        <p:spPr>
          <a:xfrm rot="16200000" flipH="1">
            <a:off x="6414227" y="4784268"/>
            <a:ext cx="1817813" cy="337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7401383" y="3797105"/>
            <a:ext cx="1131625" cy="9751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 descr="H:\doc\Purdue\Publications\=Submissions=\Vis10\weatherurban\figures\zoom-in\rhSW.png"/>
          <p:cNvPicPr>
            <a:picLocks noChangeAspect="1" noChangeArrowheads="1"/>
          </p:cNvPicPr>
          <p:nvPr/>
        </p:nvPicPr>
        <p:blipFill>
          <a:blip r:embed="rId9" cstate="print"/>
          <a:srcRect l="17296" t="9434" r="17610" b="9434"/>
          <a:stretch>
            <a:fillRect/>
          </a:stretch>
        </p:blipFill>
        <p:spPr bwMode="auto">
          <a:xfrm>
            <a:off x="7467600" y="4873891"/>
            <a:ext cx="952500" cy="949739"/>
          </a:xfrm>
          <a:prstGeom prst="rect">
            <a:avLst/>
          </a:prstGeom>
          <a:noFill/>
          <a:ln w="25400">
            <a:solidFill>
              <a:schemeClr val="tx1"/>
            </a:solidFill>
          </a:ln>
        </p:spPr>
      </p:pic>
      <p:sp>
        <p:nvSpPr>
          <p:cNvPr id="33" name="TextBox 32"/>
          <p:cNvSpPr txBox="1"/>
          <p:nvPr/>
        </p:nvSpPr>
        <p:spPr>
          <a:xfrm>
            <a:off x="1006085" y="1641231"/>
            <a:ext cx="1432315" cy="307777"/>
          </a:xfrm>
          <a:prstGeom prst="rect">
            <a:avLst/>
          </a:prstGeom>
          <a:noFill/>
        </p:spPr>
        <p:txBody>
          <a:bodyPr wrap="none" lIns="45720" tIns="0" rIns="45720" bIns="0" rtlCol="0">
            <a:spAutoFit/>
          </a:bodyPr>
          <a:lstStyle/>
          <a:p>
            <a:pPr algn="ctr"/>
            <a:r>
              <a:rPr lang="en-US" sz="2000" dirty="0" smtClean="0"/>
              <a:t>Temperature</a:t>
            </a:r>
            <a:endParaRPr lang="en-US" sz="2000" dirty="0"/>
          </a:p>
        </p:txBody>
      </p:sp>
      <p:sp>
        <p:nvSpPr>
          <p:cNvPr id="34" name="TextBox 33"/>
          <p:cNvSpPr txBox="1"/>
          <p:nvPr/>
        </p:nvSpPr>
        <p:spPr>
          <a:xfrm>
            <a:off x="3287184" y="1609992"/>
            <a:ext cx="2504016" cy="307777"/>
          </a:xfrm>
          <a:prstGeom prst="rect">
            <a:avLst/>
          </a:prstGeom>
          <a:noFill/>
        </p:spPr>
        <p:txBody>
          <a:bodyPr wrap="square" lIns="45720" tIns="0" rIns="45720" bIns="0" rtlCol="0">
            <a:spAutoFit/>
          </a:bodyPr>
          <a:lstStyle/>
          <a:p>
            <a:pPr algn="ctr"/>
            <a:r>
              <a:rPr lang="en-US" sz="2000" dirty="0" smtClean="0"/>
              <a:t>Rainfall</a:t>
            </a:r>
            <a:endParaRPr 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763000" cy="5486400"/>
          </a:xfrm>
        </p:spPr>
        <p:txBody>
          <a:bodyPr>
            <a:normAutofit/>
          </a:bodyPr>
          <a:lstStyle/>
          <a:p>
            <a:pPr>
              <a:buFont typeface="Arial"/>
              <a:buChar char="•"/>
            </a:pPr>
            <a:r>
              <a:rPr lang="en-US" dirty="0" smtClean="0">
                <a:solidFill>
                  <a:srgbClr val="000000"/>
                </a:solidFill>
                <a:latin typeface="+mj-lt"/>
                <a:ea typeface="Consolas"/>
                <a:cs typeface="Consolas"/>
              </a:rPr>
              <a:t>Drought characterization</a:t>
            </a:r>
          </a:p>
          <a:p>
            <a:pPr lvl="1">
              <a:buFont typeface="Arial"/>
              <a:buChar char="•"/>
            </a:pPr>
            <a:r>
              <a:rPr lang="en-US" sz="2800" dirty="0" smtClean="0">
                <a:solidFill>
                  <a:srgbClr val="000000"/>
                </a:solidFill>
                <a:latin typeface="+mj-lt"/>
                <a:ea typeface="Consolas"/>
                <a:cs typeface="Consolas"/>
              </a:rPr>
              <a:t>Uncertainty</a:t>
            </a:r>
          </a:p>
          <a:p>
            <a:pPr lvl="1">
              <a:buFont typeface="Arial"/>
              <a:buChar char="•"/>
            </a:pPr>
            <a:r>
              <a:rPr lang="en-US" sz="2800" dirty="0" smtClean="0">
                <a:solidFill>
                  <a:srgbClr val="000000"/>
                </a:solidFill>
                <a:latin typeface="+mj-lt"/>
                <a:ea typeface="Consolas"/>
                <a:cs typeface="Consolas"/>
              </a:rPr>
              <a:t>Quantification</a:t>
            </a:r>
          </a:p>
          <a:p>
            <a:pPr>
              <a:buFont typeface="Arial"/>
              <a:buChar char="•"/>
            </a:pPr>
            <a:r>
              <a:rPr lang="en-US" dirty="0" smtClean="0">
                <a:solidFill>
                  <a:srgbClr val="000000"/>
                </a:solidFill>
                <a:latin typeface="+mj-lt"/>
                <a:ea typeface="Consolas"/>
                <a:cs typeface="Consolas"/>
              </a:rPr>
              <a:t>Environmental impacts</a:t>
            </a:r>
          </a:p>
          <a:p>
            <a:pPr lvl="1">
              <a:buFont typeface="Arial"/>
              <a:buChar char="•"/>
            </a:pPr>
            <a:r>
              <a:rPr lang="en-US" sz="2800" dirty="0" smtClean="0">
                <a:solidFill>
                  <a:srgbClr val="000000"/>
                </a:solidFill>
                <a:latin typeface="+mj-lt"/>
                <a:ea typeface="Consolas"/>
                <a:cs typeface="Consolas"/>
              </a:rPr>
              <a:t>Air and water quality</a:t>
            </a:r>
          </a:p>
          <a:p>
            <a:pPr>
              <a:buFont typeface="Arial"/>
              <a:buChar char="•"/>
            </a:pPr>
            <a:r>
              <a:rPr lang="en-US" dirty="0" smtClean="0">
                <a:solidFill>
                  <a:srgbClr val="000000"/>
                </a:solidFill>
                <a:latin typeface="+mj-lt"/>
                <a:ea typeface="Consolas"/>
                <a:cs typeface="Consolas"/>
              </a:rPr>
              <a:t>Decision tools</a:t>
            </a:r>
          </a:p>
          <a:p>
            <a:pPr lvl="1">
              <a:buFont typeface="Arial"/>
              <a:buChar char="•"/>
            </a:pPr>
            <a:r>
              <a:rPr lang="en-US" sz="2800" dirty="0" smtClean="0">
                <a:solidFill>
                  <a:srgbClr val="000000"/>
                </a:solidFill>
                <a:latin typeface="+mj-lt"/>
                <a:ea typeface="Consolas"/>
                <a:cs typeface="Consolas"/>
              </a:rPr>
              <a:t>Focus on urban resilience</a:t>
            </a:r>
          </a:p>
          <a:p>
            <a:pPr lvl="1">
              <a:buFont typeface="Arial"/>
              <a:buChar char="•"/>
            </a:pPr>
            <a:r>
              <a:rPr lang="en-US" sz="2800" dirty="0" smtClean="0">
                <a:solidFill>
                  <a:srgbClr val="000000"/>
                </a:solidFill>
                <a:latin typeface="+mj-lt"/>
                <a:ea typeface="Consolas"/>
                <a:cs typeface="Consolas"/>
              </a:rPr>
              <a:t>Agricultural resilience</a:t>
            </a:r>
            <a:endParaRPr lang="en-US" sz="2800" dirty="0" smtClean="0"/>
          </a:p>
          <a:p>
            <a:pPr>
              <a:buFont typeface="Arial"/>
              <a:buChar char="•"/>
            </a:pPr>
            <a:r>
              <a:rPr lang="en-US" dirty="0" smtClean="0">
                <a:solidFill>
                  <a:srgbClr val="000000"/>
                </a:solidFill>
                <a:latin typeface="+mj-lt"/>
                <a:ea typeface="Consolas"/>
                <a:cs typeface="Consolas"/>
              </a:rPr>
              <a:t>Communication</a:t>
            </a:r>
          </a:p>
        </p:txBody>
      </p:sp>
      <p:sp>
        <p:nvSpPr>
          <p:cNvPr id="3" name="Title 2"/>
          <p:cNvSpPr>
            <a:spLocks noGrp="1"/>
          </p:cNvSpPr>
          <p:nvPr>
            <p:ph type="title"/>
          </p:nvPr>
        </p:nvSpPr>
        <p:spPr/>
        <p:txBody>
          <a:bodyPr/>
          <a:lstStyle/>
          <a:p>
            <a:r>
              <a:rPr lang="en-US" dirty="0" smtClean="0"/>
              <a:t>Future Directions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105400"/>
          </a:xfrm>
        </p:spPr>
        <p:txBody>
          <a:bodyPr>
            <a:normAutofit fontScale="77500" lnSpcReduction="20000"/>
          </a:bodyPr>
          <a:lstStyle/>
          <a:p>
            <a:pPr>
              <a:buFont typeface="Arial"/>
              <a:buChar char="•"/>
            </a:pPr>
            <a:r>
              <a:rPr lang="en-US" sz="2857" dirty="0" smtClean="0">
                <a:solidFill>
                  <a:srgbClr val="000000"/>
                </a:solidFill>
                <a:ea typeface="Consolas"/>
                <a:cs typeface="Consolas"/>
              </a:rPr>
              <a:t>Integrate into urban and social planning: how can we change city's and how can be change people's activities in the face of drought?</a:t>
            </a:r>
          </a:p>
          <a:p>
            <a:pPr>
              <a:buFont typeface="Arial"/>
              <a:buChar char="•"/>
            </a:pPr>
            <a:r>
              <a:rPr lang="en-US" sz="2857" dirty="0" smtClean="0">
                <a:solidFill>
                  <a:srgbClr val="000000"/>
                </a:solidFill>
                <a:ea typeface="Consolas"/>
                <a:cs typeface="Consolas"/>
              </a:rPr>
              <a:t>Provide economic assessment tools, for instance, of $$$ impact of short-term drought and thus identify the benefit of a technology upgrade to deal with less water and benefit of altering crop/land-use based on drought</a:t>
            </a:r>
          </a:p>
          <a:p>
            <a:pPr marL="365760" lvl="4" indent="-342900">
              <a:buFont typeface="Arial"/>
              <a:buChar char="•"/>
            </a:pPr>
            <a:r>
              <a:rPr lang="en-US" sz="2857" dirty="0" smtClean="0">
                <a:solidFill>
                  <a:srgbClr val="000000"/>
                </a:solidFill>
                <a:ea typeface="Consolas"/>
                <a:cs typeface="Consolas"/>
              </a:rPr>
              <a:t>Implementing DIF metadata records for all data sets in DRINET; collaborate with other data-driven projects to investigate interoperability and repurposing of data</a:t>
            </a:r>
            <a:endParaRPr lang="en-US" sz="2857" dirty="0" smtClean="0"/>
          </a:p>
          <a:p>
            <a:pPr marL="365760" lvl="4" indent="-342900">
              <a:buFont typeface="Arial"/>
              <a:buChar char="•"/>
            </a:pPr>
            <a:r>
              <a:rPr lang="en-US" sz="2857" dirty="0" smtClean="0"/>
              <a:t>Analyze </a:t>
            </a:r>
            <a:r>
              <a:rPr lang="en-US" sz="2857" dirty="0" smtClean="0"/>
              <a:t>drought implications using water quality attributes simulated by a watershed model (e.g. SWAT). </a:t>
            </a:r>
          </a:p>
          <a:p>
            <a:pPr marL="365760" lvl="4" indent="-342900">
              <a:buFont typeface="Arial"/>
              <a:buChar char="•"/>
            </a:pPr>
            <a:r>
              <a:rPr lang="en-US" sz="2857" dirty="0" smtClean="0"/>
              <a:t>Detailed study of water quality data to understand drought indicators using probabilistic approaches.</a:t>
            </a:r>
          </a:p>
          <a:p>
            <a:pPr marL="365760" lvl="4" indent="-342900">
              <a:buFont typeface="Arial"/>
              <a:buChar char="•"/>
            </a:pPr>
            <a:r>
              <a:rPr lang="en-US" sz="2857" dirty="0" smtClean="0"/>
              <a:t>Sustainability of </a:t>
            </a:r>
            <a:r>
              <a:rPr lang="en-US" sz="2857" dirty="0" err="1" smtClean="0"/>
              <a:t>biofuel</a:t>
            </a:r>
            <a:r>
              <a:rPr lang="en-US" sz="2857" dirty="0" smtClean="0"/>
              <a:t> production </a:t>
            </a:r>
            <a:r>
              <a:rPr lang="en-US" sz="2857" dirty="0" smtClean="0"/>
              <a:t>impacted by climate </a:t>
            </a:r>
            <a:r>
              <a:rPr lang="en-US" sz="2857" dirty="0" smtClean="0"/>
              <a:t>variability and change.</a:t>
            </a:r>
            <a:endParaRPr lang="en-US" sz="2857" dirty="0" smtClean="0"/>
          </a:p>
          <a:p>
            <a:endParaRPr lang="en-US" dirty="0"/>
          </a:p>
        </p:txBody>
      </p:sp>
      <p:sp>
        <p:nvSpPr>
          <p:cNvPr id="3" name="Title 2"/>
          <p:cNvSpPr>
            <a:spLocks noGrp="1"/>
          </p:cNvSpPr>
          <p:nvPr>
            <p:ph type="title"/>
          </p:nvPr>
        </p:nvSpPr>
        <p:spPr/>
        <p:txBody>
          <a:bodyPr/>
          <a:lstStyle/>
          <a:p>
            <a:r>
              <a:rPr lang="en-US" dirty="0" smtClean="0"/>
              <a:t>Future Work</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8610600" cy="5410200"/>
          </a:xfrm>
        </p:spPr>
        <p:txBody>
          <a:bodyPr>
            <a:normAutofit fontScale="62500" lnSpcReduction="20000"/>
          </a:bodyPr>
          <a:lstStyle/>
          <a:p>
            <a:pPr lvl="0"/>
            <a:r>
              <a:rPr lang="en-US" dirty="0" smtClean="0"/>
              <a:t>Are we missing any data sources that can be added to drought monitoring that we are currently either not collecting well or are unable to incorporate into the analysis due to monitoring, mobilizing, calibration or lending issues?  What are the modes and approaches to engage these datasets? Are there issues of ground survey to assess calibration, validity etc? Are there any other hindrances?</a:t>
            </a:r>
          </a:p>
          <a:p>
            <a:pPr lvl="0"/>
            <a:r>
              <a:rPr lang="en-US" dirty="0" smtClean="0"/>
              <a:t>Can drought assessment handle uncertainty, for example, as indicated in </a:t>
            </a:r>
            <a:r>
              <a:rPr lang="en-US" dirty="0" err="1" smtClean="0"/>
              <a:t>DRInet</a:t>
            </a:r>
            <a:r>
              <a:rPr lang="en-US" dirty="0" smtClean="0"/>
              <a:t>? How can it be addressed within drought indices and decision making? What are useful ways for this information to be conveyed to end users?</a:t>
            </a:r>
          </a:p>
          <a:p>
            <a:pPr lvl="0"/>
            <a:r>
              <a:rPr lang="en-US" dirty="0" smtClean="0"/>
              <a:t>If uncertainty is accepted in drought classification, what is the best mechanism for engaging this information into impact assessment or vulnerability calculations?</a:t>
            </a:r>
          </a:p>
          <a:p>
            <a:pPr lvl="0"/>
            <a:r>
              <a:rPr lang="en-US" dirty="0" smtClean="0"/>
              <a:t>What are vulnerabilities in the urban areas, and how are they different from </a:t>
            </a:r>
            <a:r>
              <a:rPr lang="en-US" dirty="0" err="1" smtClean="0"/>
              <a:t>ag</a:t>
            </a:r>
            <a:r>
              <a:rPr lang="en-US" dirty="0" smtClean="0"/>
              <a:t> applications? </a:t>
            </a:r>
          </a:p>
          <a:p>
            <a:pPr lvl="0"/>
            <a:r>
              <a:rPr lang="en-US" dirty="0" smtClean="0"/>
              <a:t>Can urban areas (i.e., dense locations where people live and use water) be improved/altered so that their water consumption is less? </a:t>
            </a:r>
          </a:p>
          <a:p>
            <a:pPr lvl="0"/>
            <a:r>
              <a:rPr lang="en-US" dirty="0" smtClean="0"/>
              <a:t>Is this a priority or is it more of a concern for agriculture? </a:t>
            </a:r>
          </a:p>
          <a:p>
            <a:pPr lvl="0"/>
            <a:r>
              <a:rPr lang="en-US" dirty="0" smtClean="0"/>
              <a:t>When there is drought, there is less water in general, so how much/directly does this affect urban areas? </a:t>
            </a:r>
          </a:p>
          <a:p>
            <a:pPr lvl="0"/>
            <a:r>
              <a:rPr lang="en-US" dirty="0" smtClean="0"/>
              <a:t>Should we address this as part of same drought monitor, with a special concern section for urban areas?</a:t>
            </a:r>
          </a:p>
          <a:p>
            <a:pPr lvl="0"/>
            <a:r>
              <a:rPr lang="en-US" dirty="0" smtClean="0"/>
              <a:t>What longer term resilience options are there for droughts?</a:t>
            </a:r>
          </a:p>
          <a:p>
            <a:pPr lvl="0"/>
            <a:r>
              <a:rPr lang="en-US" dirty="0" smtClean="0"/>
              <a:t>Where is drought in education?</a:t>
            </a:r>
          </a:p>
          <a:p>
            <a:endParaRPr lang="en-US" dirty="0"/>
          </a:p>
        </p:txBody>
      </p:sp>
      <p:sp>
        <p:nvSpPr>
          <p:cNvPr id="3" name="Title 2"/>
          <p:cNvSpPr>
            <a:spLocks noGrp="1"/>
          </p:cNvSpPr>
          <p:nvPr>
            <p:ph type="title"/>
          </p:nvPr>
        </p:nvSpPr>
        <p:spPr/>
        <p:txBody>
          <a:bodyPr/>
          <a:lstStyle/>
          <a:p>
            <a:r>
              <a:rPr lang="en-US" dirty="0" smtClean="0"/>
              <a:t>Panel Questions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5257800"/>
          </a:xfrm>
        </p:spPr>
        <p:txBody>
          <a:bodyPr>
            <a:normAutofit fontScale="40000" lnSpcReduction="20000"/>
          </a:bodyPr>
          <a:lstStyle/>
          <a:p>
            <a:pPr>
              <a:buFont typeface="Arial" charset="0"/>
              <a:buNone/>
            </a:pPr>
            <a:r>
              <a:rPr lang="en-US" sz="6000" dirty="0" smtClean="0"/>
              <a:t>Implement and explore </a:t>
            </a:r>
            <a:r>
              <a:rPr lang="en-US" sz="6000" i="1" dirty="0" smtClean="0"/>
              <a:t>computational infrastructure </a:t>
            </a:r>
            <a:r>
              <a:rPr lang="en-US" sz="6000" dirty="0" smtClean="0"/>
              <a:t>to create a science base for drought information collection, fusion of heterogeneous data relevant to droughts, and for facilitating the broadest possible participation of the community.  </a:t>
            </a:r>
          </a:p>
          <a:p>
            <a:pPr>
              <a:spcBef>
                <a:spcPts val="1200"/>
              </a:spcBef>
              <a:buFont typeface="Arial" charset="0"/>
              <a:buNone/>
            </a:pPr>
            <a:r>
              <a:rPr lang="en-US" sz="5000" dirty="0" smtClean="0"/>
              <a:t>Science questions to be addressed include: </a:t>
            </a:r>
          </a:p>
          <a:p>
            <a:r>
              <a:rPr lang="en-US" sz="5000" dirty="0" smtClean="0"/>
              <a:t>Do drought conditions currently exist, or are they imminent in my area of interest?  </a:t>
            </a:r>
          </a:p>
          <a:p>
            <a:r>
              <a:rPr lang="en-US" sz="5000" dirty="0" smtClean="0"/>
              <a:t>What kind of a drought is this likely to be (is it analogous to a previous period)? </a:t>
            </a:r>
          </a:p>
          <a:p>
            <a:r>
              <a:rPr lang="en-US" sz="5000" dirty="0" smtClean="0"/>
              <a:t>What are the potential impacts? </a:t>
            </a:r>
          </a:p>
          <a:p>
            <a:r>
              <a:rPr lang="en-US" sz="5000" dirty="0" smtClean="0"/>
              <a:t>What are my options for coping with this condition</a:t>
            </a:r>
            <a:r>
              <a:rPr lang="en-US" sz="5000" dirty="0" smtClean="0"/>
              <a:t>?</a:t>
            </a:r>
          </a:p>
          <a:p>
            <a:r>
              <a:rPr lang="en-US" sz="5000" dirty="0" smtClean="0"/>
              <a:t>What additional data beyond the traditional </a:t>
            </a:r>
            <a:r>
              <a:rPr lang="en-US" sz="5000" dirty="0" err="1" smtClean="0"/>
              <a:t>hydroclimatic</a:t>
            </a:r>
            <a:r>
              <a:rPr lang="en-US" sz="5000" dirty="0" smtClean="0"/>
              <a:t> datasets can </a:t>
            </a:r>
            <a:r>
              <a:rPr lang="en-US" sz="5000" dirty="0" smtClean="0"/>
              <a:t>provide information on drought onset and impacts?</a:t>
            </a:r>
            <a:endParaRPr lang="en-US" sz="5000" dirty="0" smtClean="0"/>
          </a:p>
          <a:p>
            <a:pPr>
              <a:spcBef>
                <a:spcPts val="1200"/>
              </a:spcBef>
              <a:buNone/>
            </a:pPr>
            <a:r>
              <a:rPr lang="en-US" sz="4632" dirty="0" smtClean="0"/>
              <a:t>These questions will be addressed both from the collection point of view as well as from the view of the multiplicity of consumer interest in the information.  </a:t>
            </a:r>
          </a:p>
          <a:p>
            <a:pPr>
              <a:spcBef>
                <a:spcPts val="1200"/>
              </a:spcBef>
              <a:buFont typeface="Arial" charset="0"/>
              <a:buNone/>
            </a:pPr>
            <a:endParaRPr lang="en-US" dirty="0" smtClean="0"/>
          </a:p>
          <a:p>
            <a:pPr>
              <a:spcBef>
                <a:spcPts val="1200"/>
              </a:spcBef>
              <a:buFont typeface="Arial" charset="0"/>
              <a:buNone/>
            </a:pPr>
            <a:r>
              <a:rPr lang="en-US" dirty="0" smtClean="0"/>
              <a:t>  </a:t>
            </a:r>
          </a:p>
          <a:p>
            <a:endParaRPr lang="en-US" dirty="0"/>
          </a:p>
        </p:txBody>
      </p:sp>
      <p:sp>
        <p:nvSpPr>
          <p:cNvPr id="3" name="Title 2"/>
          <p:cNvSpPr>
            <a:spLocks noGrp="1"/>
          </p:cNvSpPr>
          <p:nvPr>
            <p:ph type="title"/>
          </p:nvPr>
        </p:nvSpPr>
        <p:spPr/>
        <p:txBody>
          <a:bodyPr/>
          <a:lstStyle/>
          <a:p>
            <a:r>
              <a:rPr lang="en-US" dirty="0" smtClean="0"/>
              <a:t>Our Goals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4800600" cy="5105400"/>
          </a:xfrm>
        </p:spPr>
        <p:txBody>
          <a:bodyPr>
            <a:normAutofit fontScale="92500" lnSpcReduction="10000"/>
          </a:bodyPr>
          <a:lstStyle/>
          <a:p>
            <a:r>
              <a:rPr lang="en-US" dirty="0" smtClean="0"/>
              <a:t>DRINET</a:t>
            </a:r>
            <a:r>
              <a:rPr lang="en-US" dirty="0" smtClean="0"/>
              <a:t> CI based </a:t>
            </a:r>
            <a:r>
              <a:rPr lang="en-US" dirty="0" smtClean="0"/>
              <a:t>on </a:t>
            </a:r>
            <a:r>
              <a:rPr lang="en-US" dirty="0" err="1" smtClean="0"/>
              <a:t>HUBzero</a:t>
            </a:r>
            <a:r>
              <a:rPr lang="en-US" dirty="0" smtClean="0"/>
              <a:t> for</a:t>
            </a:r>
          </a:p>
          <a:p>
            <a:pPr lvl="1">
              <a:buFont typeface="Courier New" pitchFamily="49" charset="0"/>
              <a:buChar char="o"/>
            </a:pPr>
            <a:r>
              <a:rPr lang="en-US" dirty="0" smtClean="0"/>
              <a:t>Online interactive tools</a:t>
            </a:r>
          </a:p>
          <a:p>
            <a:pPr lvl="1">
              <a:buFont typeface="Courier New" pitchFamily="49" charset="0"/>
              <a:buChar char="o"/>
            </a:pPr>
            <a:r>
              <a:rPr lang="en-US" dirty="0" smtClean="0"/>
              <a:t>Sharing and user participation</a:t>
            </a:r>
          </a:p>
          <a:p>
            <a:pPr lvl="1">
              <a:buFont typeface="Courier New" pitchFamily="49" charset="0"/>
              <a:buChar char="o"/>
            </a:pPr>
            <a:r>
              <a:rPr lang="en-US" dirty="0" smtClean="0"/>
              <a:t>One stop shop for researchers, students and end users</a:t>
            </a:r>
          </a:p>
          <a:p>
            <a:r>
              <a:rPr lang="en-US" dirty="0" smtClean="0"/>
              <a:t>Expanded capabilities</a:t>
            </a:r>
          </a:p>
          <a:p>
            <a:pPr lvl="1">
              <a:buFont typeface="Courier New" pitchFamily="49" charset="0"/>
              <a:buChar char="o"/>
            </a:pPr>
            <a:r>
              <a:rPr lang="en-US" dirty="0" smtClean="0"/>
              <a:t>Distributed data access</a:t>
            </a:r>
          </a:p>
          <a:p>
            <a:pPr lvl="1">
              <a:buFont typeface="Courier New" pitchFamily="49" charset="0"/>
              <a:buChar char="o"/>
            </a:pPr>
            <a:r>
              <a:rPr lang="en-US" dirty="0" smtClean="0"/>
              <a:t>Self data and metadata publishing </a:t>
            </a:r>
          </a:p>
          <a:p>
            <a:pPr lvl="1">
              <a:buFont typeface="Courier New" pitchFamily="49" charset="0"/>
              <a:buChar char="o"/>
            </a:pPr>
            <a:r>
              <a:rPr lang="en-US" dirty="0" smtClean="0"/>
              <a:t>Map-based navigation </a:t>
            </a:r>
          </a:p>
          <a:p>
            <a:pPr lvl="1">
              <a:buFont typeface="Courier New" pitchFamily="49" charset="0"/>
              <a:buChar char="o"/>
            </a:pPr>
            <a:r>
              <a:rPr lang="en-US" dirty="0" smtClean="0"/>
              <a:t>Geospatial data enabled</a:t>
            </a:r>
          </a:p>
          <a:p>
            <a:pPr lvl="1">
              <a:buFont typeface="Courier New" pitchFamily="49" charset="0"/>
              <a:buChar char="o"/>
            </a:pPr>
            <a:r>
              <a:rPr lang="en-US" dirty="0" smtClean="0"/>
              <a:t>Connecting data with tools, models, visualization</a:t>
            </a:r>
          </a:p>
          <a:p>
            <a:endParaRPr lang="en-US" dirty="0" smtClean="0"/>
          </a:p>
        </p:txBody>
      </p:sp>
      <p:sp>
        <p:nvSpPr>
          <p:cNvPr id="3" name="Title 2"/>
          <p:cNvSpPr>
            <a:spLocks noGrp="1"/>
          </p:cNvSpPr>
          <p:nvPr>
            <p:ph type="title"/>
          </p:nvPr>
        </p:nvSpPr>
        <p:spPr/>
        <p:txBody>
          <a:bodyPr/>
          <a:lstStyle/>
          <a:p>
            <a:r>
              <a:rPr lang="en-US" dirty="0" smtClean="0"/>
              <a:t>Cyberinfrastructure</a:t>
            </a:r>
            <a:endParaRPr lang="en-US" dirty="0"/>
          </a:p>
        </p:txBody>
      </p:sp>
      <p:pic>
        <p:nvPicPr>
          <p:cNvPr id="4" name="Picture 3" descr="drinet home.jpg"/>
          <p:cNvPicPr>
            <a:picLocks noChangeAspect="1"/>
          </p:cNvPicPr>
          <p:nvPr/>
        </p:nvPicPr>
        <p:blipFill>
          <a:blip r:embed="rId3" cstate="print"/>
          <a:stretch>
            <a:fillRect/>
          </a:stretch>
        </p:blipFill>
        <p:spPr>
          <a:xfrm>
            <a:off x="4800600" y="1905000"/>
            <a:ext cx="4191000" cy="282444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Interactive Tools</a:t>
            </a:r>
            <a:endParaRPr lang="en-US" dirty="0"/>
          </a:p>
        </p:txBody>
      </p:sp>
      <p:sp>
        <p:nvSpPr>
          <p:cNvPr id="6" name="Content Placeholder 2"/>
          <p:cNvSpPr txBox="1">
            <a:spLocks/>
          </p:cNvSpPr>
          <p:nvPr/>
        </p:nvSpPr>
        <p:spPr>
          <a:xfrm>
            <a:off x="7477760" y="2236991"/>
            <a:ext cx="1666240" cy="198417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Slide Number Placeholder 7"/>
          <p:cNvSpPr>
            <a:spLocks noGrp="1"/>
          </p:cNvSpPr>
          <p:nvPr>
            <p:ph type="sldNum" sz="quarter" idx="12"/>
          </p:nvPr>
        </p:nvSpPr>
        <p:spPr>
          <a:xfrm>
            <a:off x="8436786" y="6543647"/>
            <a:ext cx="501474" cy="207671"/>
          </a:xfrm>
        </p:spPr>
        <p:txBody>
          <a:bodyPr/>
          <a:lstStyle/>
          <a:p>
            <a:fld id="{D9239352-9483-4E37-8F56-9F62DE707C8F}" type="slidenum">
              <a:rPr lang="en-US" smtClean="0"/>
              <a:pPr/>
              <a:t>6</a:t>
            </a:fld>
            <a:endParaRPr lang="en-US"/>
          </a:p>
        </p:txBody>
      </p:sp>
      <p:sp>
        <p:nvSpPr>
          <p:cNvPr id="8" name="Date Placeholder 2"/>
          <p:cNvSpPr>
            <a:spLocks noGrp="1"/>
          </p:cNvSpPr>
          <p:nvPr>
            <p:ph type="dt" sz="half" idx="10"/>
          </p:nvPr>
        </p:nvSpPr>
        <p:spPr>
          <a:xfrm>
            <a:off x="-1944078" y="5733802"/>
            <a:ext cx="1258277" cy="120701"/>
          </a:xfrm>
        </p:spPr>
        <p:txBody>
          <a:bodyPr/>
          <a:lstStyle/>
          <a:p>
            <a:r>
              <a:rPr lang="en-US" smtClean="0"/>
              <a:t>5/23/2011</a:t>
            </a:r>
            <a:endParaRPr lang="en-US"/>
          </a:p>
        </p:txBody>
      </p:sp>
      <p:grpSp>
        <p:nvGrpSpPr>
          <p:cNvPr id="43" name="Group 42"/>
          <p:cNvGrpSpPr/>
          <p:nvPr/>
        </p:nvGrpSpPr>
        <p:grpSpPr>
          <a:xfrm>
            <a:off x="93036" y="1371600"/>
            <a:ext cx="5393364" cy="5410200"/>
            <a:chOff x="93036" y="1371600"/>
            <a:chExt cx="5393364" cy="5410200"/>
          </a:xfrm>
        </p:grpSpPr>
        <p:pic>
          <p:nvPicPr>
            <p:cNvPr id="36" name="Picture 35" descr="hmm-based index.jpg"/>
            <p:cNvPicPr>
              <a:picLocks noChangeAspect="1"/>
            </p:cNvPicPr>
            <p:nvPr/>
          </p:nvPicPr>
          <p:blipFill>
            <a:blip r:embed="rId3" cstate="print"/>
            <a:stretch>
              <a:fillRect/>
            </a:stretch>
          </p:blipFill>
          <p:spPr>
            <a:xfrm>
              <a:off x="93036" y="2094550"/>
              <a:ext cx="5393364" cy="4687250"/>
            </a:xfrm>
            <a:prstGeom prst="rect">
              <a:avLst/>
            </a:prstGeom>
          </p:spPr>
        </p:pic>
        <p:sp>
          <p:nvSpPr>
            <p:cNvPr id="37" name="TextBox 36"/>
            <p:cNvSpPr txBox="1"/>
            <p:nvPr/>
          </p:nvSpPr>
          <p:spPr>
            <a:xfrm>
              <a:off x="381000" y="1371600"/>
              <a:ext cx="3276600" cy="584775"/>
            </a:xfrm>
            <a:prstGeom prst="rect">
              <a:avLst/>
            </a:prstGeom>
            <a:noFill/>
          </p:spPr>
          <p:txBody>
            <a:bodyPr wrap="square" rtlCol="0">
              <a:spAutoFit/>
            </a:bodyPr>
            <a:lstStyle/>
            <a:p>
              <a:r>
                <a:rPr lang="en-US" sz="1600" b="1" dirty="0" smtClean="0"/>
                <a:t>HMM-based Probabilistic Drought Classification</a:t>
              </a:r>
              <a:endParaRPr lang="en-US" sz="1600" b="1" dirty="0"/>
            </a:p>
          </p:txBody>
        </p:sp>
      </p:grpSp>
      <p:sp>
        <p:nvSpPr>
          <p:cNvPr id="27" name="Footer Placeholder 3"/>
          <p:cNvSpPr>
            <a:spLocks noGrp="1"/>
          </p:cNvSpPr>
          <p:nvPr>
            <p:ph type="ftr" sz="quarter" idx="11"/>
          </p:nvPr>
        </p:nvSpPr>
        <p:spPr>
          <a:xfrm>
            <a:off x="4976373" y="4667002"/>
            <a:ext cx="3248142" cy="120701"/>
          </a:xfrm>
          <a:ln>
            <a:solidFill>
              <a:schemeClr val="accent5">
                <a:lumMod val="50000"/>
              </a:schemeClr>
            </a:solidFill>
          </a:ln>
        </p:spPr>
        <p:txBody>
          <a:bodyPr/>
          <a:lstStyle/>
          <a:p>
            <a:r>
              <a:rPr lang="en-US" smtClean="0"/>
              <a:t>GEOSHARE Workshop - West Lafayette, IN</a:t>
            </a:r>
            <a:endParaRPr lang="en-US"/>
          </a:p>
        </p:txBody>
      </p:sp>
      <p:sp>
        <p:nvSpPr>
          <p:cNvPr id="28" name="Slide Number Placeholder 4"/>
          <p:cNvSpPr txBox="1">
            <a:spLocks/>
          </p:cNvSpPr>
          <p:nvPr/>
        </p:nvSpPr>
        <p:spPr>
          <a:xfrm>
            <a:off x="8581668" y="4667002"/>
            <a:ext cx="432792" cy="120701"/>
          </a:xfrm>
          <a:prstGeom prst="rect">
            <a:avLst/>
          </a:prstGeom>
          <a:ln>
            <a:solidFill>
              <a:schemeClr val="accent5">
                <a:lumMod val="50000"/>
              </a:schemeClr>
            </a:solidFill>
          </a:ln>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9239352-9483-4E37-8F56-9F62DE707C8F}"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9" name="Picture 28" descr="g1.jpg"/>
          <p:cNvPicPr>
            <a:picLocks noChangeAspect="1"/>
          </p:cNvPicPr>
          <p:nvPr/>
        </p:nvPicPr>
        <p:blipFill>
          <a:blip r:embed="rId4" cstate="print"/>
          <a:stretch>
            <a:fillRect/>
          </a:stretch>
        </p:blipFill>
        <p:spPr>
          <a:xfrm>
            <a:off x="3352800" y="1905000"/>
            <a:ext cx="5613399" cy="3886200"/>
          </a:xfrm>
          <a:prstGeom prst="rect">
            <a:avLst/>
          </a:prstGeom>
          <a:ln>
            <a:solidFill>
              <a:schemeClr val="accent5">
                <a:lumMod val="50000"/>
              </a:schemeClr>
            </a:solidFill>
          </a:ln>
        </p:spPr>
      </p:pic>
      <p:pic>
        <p:nvPicPr>
          <p:cNvPr id="30" name="Picture 29" descr="g2.jpg"/>
          <p:cNvPicPr>
            <a:picLocks noChangeAspect="1"/>
          </p:cNvPicPr>
          <p:nvPr/>
        </p:nvPicPr>
        <p:blipFill>
          <a:blip r:embed="rId5" cstate="print"/>
          <a:stretch>
            <a:fillRect/>
          </a:stretch>
        </p:blipFill>
        <p:spPr>
          <a:xfrm>
            <a:off x="7169251" y="1883509"/>
            <a:ext cx="1433260" cy="3010876"/>
          </a:xfrm>
          <a:prstGeom prst="rect">
            <a:avLst/>
          </a:prstGeom>
          <a:ln>
            <a:solidFill>
              <a:schemeClr val="accent5">
                <a:lumMod val="50000"/>
              </a:schemeClr>
            </a:solidFill>
          </a:ln>
        </p:spPr>
      </p:pic>
      <p:sp>
        <p:nvSpPr>
          <p:cNvPr id="31" name="TextBox 30"/>
          <p:cNvSpPr txBox="1"/>
          <p:nvPr/>
        </p:nvSpPr>
        <p:spPr>
          <a:xfrm>
            <a:off x="5334000" y="1524000"/>
            <a:ext cx="1623506" cy="58477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smtClean="0"/>
              <a:t>Apps available for this data </a:t>
            </a:r>
            <a:endParaRPr lang="en-US" sz="1600" dirty="0"/>
          </a:p>
        </p:txBody>
      </p:sp>
      <p:pic>
        <p:nvPicPr>
          <p:cNvPr id="32" name="Picture 31" descr="pic4.jpg"/>
          <p:cNvPicPr>
            <a:picLocks noChangeAspect="1"/>
          </p:cNvPicPr>
          <p:nvPr/>
        </p:nvPicPr>
        <p:blipFill>
          <a:blip r:embed="rId6" cstate="print"/>
          <a:stretch>
            <a:fillRect/>
          </a:stretch>
        </p:blipFill>
        <p:spPr>
          <a:xfrm>
            <a:off x="6668155" y="4495800"/>
            <a:ext cx="2475845" cy="2209800"/>
          </a:xfrm>
          <a:prstGeom prst="rect">
            <a:avLst/>
          </a:prstGeom>
          <a:ln>
            <a:solidFill>
              <a:schemeClr val="accent5">
                <a:lumMod val="50000"/>
              </a:schemeClr>
            </a:solidFill>
          </a:ln>
        </p:spPr>
        <p:style>
          <a:lnRef idx="1">
            <a:schemeClr val="accent2"/>
          </a:lnRef>
          <a:fillRef idx="3">
            <a:schemeClr val="accent2"/>
          </a:fillRef>
          <a:effectRef idx="2">
            <a:schemeClr val="accent2"/>
          </a:effectRef>
          <a:fontRef idx="minor">
            <a:schemeClr val="lt1"/>
          </a:fontRef>
        </p:style>
      </p:pic>
      <p:sp>
        <p:nvSpPr>
          <p:cNvPr id="33" name="TextBox 32"/>
          <p:cNvSpPr txBox="1"/>
          <p:nvPr/>
        </p:nvSpPr>
        <p:spPr>
          <a:xfrm>
            <a:off x="5410200" y="6019800"/>
            <a:ext cx="1169844"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GRASS and R tools</a:t>
            </a:r>
            <a:endParaRPr lang="en-US" sz="1400" dirty="0"/>
          </a:p>
        </p:txBody>
      </p:sp>
      <p:cxnSp>
        <p:nvCxnSpPr>
          <p:cNvPr id="34" name="Straight Arrow Connector 33"/>
          <p:cNvCxnSpPr/>
          <p:nvPr/>
        </p:nvCxnSpPr>
        <p:spPr>
          <a:xfrm flipV="1">
            <a:off x="6553200" y="6324600"/>
            <a:ext cx="304800" cy="76200"/>
          </a:xfrm>
          <a:prstGeom prst="straightConnector1">
            <a:avLst/>
          </a:prstGeom>
          <a:ln>
            <a:solidFill>
              <a:schemeClr val="accent5">
                <a:lumMod val="50000"/>
              </a:schemeClr>
            </a:solidFill>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a:stCxn id="31" idx="3"/>
          </p:cNvCxnSpPr>
          <p:nvPr/>
        </p:nvCxnSpPr>
        <p:spPr>
          <a:xfrm>
            <a:off x="6957506" y="1816388"/>
            <a:ext cx="551125" cy="457420"/>
          </a:xfrm>
          <a:prstGeom prst="straightConnector1">
            <a:avLst/>
          </a:prstGeom>
          <a:ln>
            <a:solidFill>
              <a:schemeClr val="accent5">
                <a:lumMod val="50000"/>
              </a:schemeClr>
            </a:solidFill>
            <a:tailEnd type="arrow"/>
          </a:ln>
        </p:spPr>
        <p:style>
          <a:lnRef idx="2">
            <a:schemeClr val="accent2"/>
          </a:lnRef>
          <a:fillRef idx="0">
            <a:schemeClr val="accent2"/>
          </a:fillRef>
          <a:effectRef idx="1">
            <a:schemeClr val="accent2"/>
          </a:effectRef>
          <a:fontRef idx="minor">
            <a:schemeClr val="tx1"/>
          </a:fontRef>
        </p:style>
      </p:cxnSp>
      <p:grpSp>
        <p:nvGrpSpPr>
          <p:cNvPr id="46" name="Group 45"/>
          <p:cNvGrpSpPr/>
          <p:nvPr/>
        </p:nvGrpSpPr>
        <p:grpSpPr>
          <a:xfrm>
            <a:off x="3962400" y="1524000"/>
            <a:ext cx="4953000" cy="5181600"/>
            <a:chOff x="4038600" y="2108200"/>
            <a:chExt cx="4703234" cy="4749800"/>
          </a:xfrm>
        </p:grpSpPr>
        <p:pic>
          <p:nvPicPr>
            <p:cNvPr id="44" name="Picture 43" descr="waterDeficitViewer2.JPG"/>
            <p:cNvPicPr>
              <a:picLocks noChangeAspect="1"/>
            </p:cNvPicPr>
            <p:nvPr/>
          </p:nvPicPr>
          <p:blipFill>
            <a:blip r:embed="rId7" cstate="print"/>
            <a:stretch>
              <a:fillRect/>
            </a:stretch>
          </p:blipFill>
          <p:spPr>
            <a:xfrm>
              <a:off x="4038600" y="2108200"/>
              <a:ext cx="4703234" cy="4749800"/>
            </a:xfrm>
            <a:prstGeom prst="rect">
              <a:avLst/>
            </a:prstGeom>
          </p:spPr>
        </p:pic>
        <p:sp>
          <p:nvSpPr>
            <p:cNvPr id="45" name="TextBox 44"/>
            <p:cNvSpPr txBox="1"/>
            <p:nvPr/>
          </p:nvSpPr>
          <p:spPr>
            <a:xfrm>
              <a:off x="4191000" y="2590800"/>
              <a:ext cx="2082365" cy="369332"/>
            </a:xfrm>
            <a:prstGeom prst="rect">
              <a:avLst/>
            </a:prstGeom>
            <a:noFill/>
          </p:spPr>
          <p:txBody>
            <a:bodyPr wrap="none" rtlCol="0">
              <a:spAutoFit/>
            </a:bodyPr>
            <a:lstStyle/>
            <a:p>
              <a:r>
                <a:rPr lang="en-US" dirty="0" smtClean="0"/>
                <a:t>Water deficit viewer</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ppt_x"/>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ppt_x"/>
                                          </p:val>
                                        </p:tav>
                                        <p:tav tm="100000">
                                          <p:val>
                                            <p:strVal val="#ppt_x"/>
                                          </p:val>
                                        </p:tav>
                                      </p:tavLst>
                                    </p:anim>
                                    <p:anim calcmode="lin" valueType="num">
                                      <p:cBhvr additive="base">
                                        <p:cTn id="41" dur="500" fill="hold"/>
                                        <p:tgtEl>
                                          <p:spTgt spid="3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ppt_x"/>
                                          </p:val>
                                        </p:tav>
                                        <p:tav tm="100000">
                                          <p:val>
                                            <p:strVal val="#ppt_x"/>
                                          </p:val>
                                        </p:tav>
                                      </p:tavLst>
                                    </p:anim>
                                    <p:anim calcmode="lin" valueType="num">
                                      <p:cBhvr additive="base">
                                        <p:cTn id="4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500" fill="hold"/>
                                        <p:tgtEl>
                                          <p:spTgt spid="46"/>
                                        </p:tgtEl>
                                        <p:attrNameLst>
                                          <p:attrName>ppt_x</p:attrName>
                                        </p:attrNameLst>
                                      </p:cBhvr>
                                      <p:tavLst>
                                        <p:tav tm="0">
                                          <p:val>
                                            <p:strVal val="#ppt_x"/>
                                          </p:val>
                                        </p:tav>
                                        <p:tav tm="100000">
                                          <p:val>
                                            <p:strVal val="#ppt_x"/>
                                          </p:val>
                                        </p:tav>
                                      </p:tavLst>
                                    </p:anim>
                                    <p:anim calcmode="lin" valueType="num">
                                      <p:cBhvr additive="base">
                                        <p:cTn id="5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P spid="33"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a:t>
            </a:r>
            <a:endParaRPr lang="en-US" dirty="0"/>
          </a:p>
        </p:txBody>
      </p:sp>
      <p:grpSp>
        <p:nvGrpSpPr>
          <p:cNvPr id="12" name="Group 11"/>
          <p:cNvGrpSpPr/>
          <p:nvPr/>
        </p:nvGrpSpPr>
        <p:grpSpPr>
          <a:xfrm>
            <a:off x="92593" y="1295400"/>
            <a:ext cx="4098079" cy="3048000"/>
            <a:chOff x="92593" y="1371600"/>
            <a:chExt cx="4098079" cy="3048000"/>
          </a:xfrm>
        </p:grpSpPr>
        <p:pic>
          <p:nvPicPr>
            <p:cNvPr id="4" name="Picture 3" descr="water quality data.jpg"/>
            <p:cNvPicPr>
              <a:picLocks noChangeAspect="1"/>
            </p:cNvPicPr>
            <p:nvPr/>
          </p:nvPicPr>
          <p:blipFill>
            <a:blip r:embed="rId2" cstate="print"/>
            <a:stretch>
              <a:fillRect/>
            </a:stretch>
          </p:blipFill>
          <p:spPr>
            <a:xfrm>
              <a:off x="92593" y="1371600"/>
              <a:ext cx="4098079" cy="3048000"/>
            </a:xfrm>
            <a:prstGeom prst="rect">
              <a:avLst/>
            </a:prstGeom>
            <a:ln>
              <a:solidFill>
                <a:schemeClr val="accent5">
                  <a:lumMod val="50000"/>
                </a:schemeClr>
              </a:solidFill>
            </a:ln>
          </p:spPr>
        </p:pic>
        <p:sp>
          <p:nvSpPr>
            <p:cNvPr id="5" name="TextBox 4"/>
            <p:cNvSpPr txBox="1"/>
            <p:nvPr/>
          </p:nvSpPr>
          <p:spPr>
            <a:xfrm>
              <a:off x="533400" y="1371600"/>
              <a:ext cx="1836697" cy="330297"/>
            </a:xfrm>
            <a:prstGeom prst="rect">
              <a:avLst/>
            </a:prstGeom>
            <a:noFill/>
            <a:ln>
              <a:noFill/>
            </a:ln>
          </p:spPr>
          <p:txBody>
            <a:bodyPr wrap="square" rtlCol="0">
              <a:spAutoFit/>
            </a:bodyPr>
            <a:lstStyle/>
            <a:p>
              <a:r>
                <a:rPr lang="en-US" sz="1600" b="1" dirty="0" smtClean="0"/>
                <a:t>Water quality data</a:t>
              </a:r>
              <a:endParaRPr lang="en-US" sz="1600" b="1" dirty="0"/>
            </a:p>
          </p:txBody>
        </p:sp>
      </p:grpSp>
      <p:pic>
        <p:nvPicPr>
          <p:cNvPr id="2050" name="Picture 2"/>
          <p:cNvPicPr>
            <a:picLocks noChangeAspect="1" noChangeArrowheads="1"/>
          </p:cNvPicPr>
          <p:nvPr/>
        </p:nvPicPr>
        <p:blipFill>
          <a:blip r:embed="rId3" cstate="print"/>
          <a:srcRect/>
          <a:stretch>
            <a:fillRect/>
          </a:stretch>
        </p:blipFill>
        <p:spPr bwMode="auto">
          <a:xfrm>
            <a:off x="4114800" y="1295400"/>
            <a:ext cx="4935364" cy="2943225"/>
          </a:xfrm>
          <a:prstGeom prst="rect">
            <a:avLst/>
          </a:prstGeom>
          <a:noFill/>
          <a:ln w="9525">
            <a:solidFill>
              <a:schemeClr val="accent5">
                <a:lumMod val="50000"/>
              </a:schemeClr>
            </a:solidFill>
            <a:miter lim="800000"/>
            <a:headEnd/>
            <a:tailEnd/>
          </a:ln>
        </p:spPr>
      </p:pic>
      <p:grpSp>
        <p:nvGrpSpPr>
          <p:cNvPr id="19" name="Group 18"/>
          <p:cNvGrpSpPr/>
          <p:nvPr/>
        </p:nvGrpSpPr>
        <p:grpSpPr>
          <a:xfrm>
            <a:off x="4468812" y="4114800"/>
            <a:ext cx="4598988" cy="2667000"/>
            <a:chOff x="4419600" y="4114800"/>
            <a:chExt cx="4598988" cy="2667000"/>
          </a:xfrm>
        </p:grpSpPr>
        <p:pic>
          <p:nvPicPr>
            <p:cNvPr id="2052" name="Picture 4"/>
            <p:cNvPicPr>
              <a:picLocks noChangeAspect="1" noChangeArrowheads="1"/>
            </p:cNvPicPr>
            <p:nvPr/>
          </p:nvPicPr>
          <p:blipFill>
            <a:blip r:embed="rId4" cstate="print"/>
            <a:srcRect/>
            <a:stretch>
              <a:fillRect/>
            </a:stretch>
          </p:blipFill>
          <p:spPr bwMode="auto">
            <a:xfrm>
              <a:off x="4419600" y="4151769"/>
              <a:ext cx="4598988" cy="2630031"/>
            </a:xfrm>
            <a:prstGeom prst="rect">
              <a:avLst/>
            </a:prstGeom>
            <a:noFill/>
            <a:ln w="9525">
              <a:solidFill>
                <a:schemeClr val="accent5">
                  <a:lumMod val="50000"/>
                </a:schemeClr>
              </a:solidFill>
              <a:miter lim="800000"/>
              <a:headEnd/>
              <a:tailEnd/>
            </a:ln>
          </p:spPr>
        </p:pic>
        <p:sp>
          <p:nvSpPr>
            <p:cNvPr id="15" name="TextBox 14"/>
            <p:cNvSpPr txBox="1"/>
            <p:nvPr/>
          </p:nvSpPr>
          <p:spPr>
            <a:xfrm>
              <a:off x="4419600" y="4114800"/>
              <a:ext cx="2209800" cy="338554"/>
            </a:xfrm>
            <a:prstGeom prst="rect">
              <a:avLst/>
            </a:prstGeom>
            <a:noFill/>
            <a:ln>
              <a:noFill/>
            </a:ln>
          </p:spPr>
          <p:txBody>
            <a:bodyPr wrap="square" rtlCol="0">
              <a:spAutoFit/>
            </a:bodyPr>
            <a:lstStyle/>
            <a:p>
              <a:r>
                <a:rPr lang="en-US" sz="1600" b="1" dirty="0" smtClean="0"/>
                <a:t>Global maize yield data</a:t>
              </a:r>
              <a:endParaRPr lang="en-US" sz="1600" b="1" dirty="0"/>
            </a:p>
          </p:txBody>
        </p:sp>
      </p:grpSp>
      <p:grpSp>
        <p:nvGrpSpPr>
          <p:cNvPr id="18" name="Group 17"/>
          <p:cNvGrpSpPr/>
          <p:nvPr/>
        </p:nvGrpSpPr>
        <p:grpSpPr>
          <a:xfrm>
            <a:off x="0" y="3886200"/>
            <a:ext cx="5638800" cy="2971800"/>
            <a:chOff x="-52050" y="3886200"/>
            <a:chExt cx="5638800" cy="2971800"/>
          </a:xfrm>
        </p:grpSpPr>
        <p:pic>
          <p:nvPicPr>
            <p:cNvPr id="2054" name="Picture 6"/>
            <p:cNvPicPr>
              <a:picLocks noChangeAspect="1" noChangeArrowheads="1"/>
            </p:cNvPicPr>
            <p:nvPr/>
          </p:nvPicPr>
          <p:blipFill>
            <a:blip r:embed="rId5" cstate="print"/>
            <a:srcRect/>
            <a:stretch>
              <a:fillRect/>
            </a:stretch>
          </p:blipFill>
          <p:spPr bwMode="auto">
            <a:xfrm>
              <a:off x="0" y="3886200"/>
              <a:ext cx="5586750" cy="2971800"/>
            </a:xfrm>
            <a:prstGeom prst="rect">
              <a:avLst/>
            </a:prstGeom>
            <a:noFill/>
            <a:ln w="9525">
              <a:solidFill>
                <a:schemeClr val="accent5">
                  <a:lumMod val="50000"/>
                </a:schemeClr>
              </a:solidFill>
              <a:miter lim="800000"/>
              <a:headEnd/>
              <a:tailEnd/>
            </a:ln>
          </p:spPr>
        </p:pic>
        <p:sp>
          <p:nvSpPr>
            <p:cNvPr id="17" name="TextBox 16"/>
            <p:cNvSpPr txBox="1"/>
            <p:nvPr/>
          </p:nvSpPr>
          <p:spPr>
            <a:xfrm>
              <a:off x="-52050" y="5903893"/>
              <a:ext cx="1524000" cy="954107"/>
            </a:xfrm>
            <a:prstGeom prst="rect">
              <a:avLst/>
            </a:prstGeom>
            <a:ln>
              <a:solidFill>
                <a:schemeClr val="accent5">
                  <a:lumMod val="50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b="1" dirty="0" smtClean="0"/>
                <a:t>Upper Mississippi River Basin and Ohio River Basin Data</a:t>
              </a:r>
              <a:endParaRPr lang="en-US" sz="1400" b="1" dirty="0"/>
            </a:p>
          </p:txBody>
        </p:sp>
      </p:grpSp>
      <p:pic>
        <p:nvPicPr>
          <p:cNvPr id="20" name="Picture 19" descr="soil moisture.jpg"/>
          <p:cNvPicPr>
            <a:picLocks noChangeAspect="1"/>
          </p:cNvPicPr>
          <p:nvPr/>
        </p:nvPicPr>
        <p:blipFill>
          <a:blip r:embed="rId6" cstate="print"/>
          <a:stretch>
            <a:fillRect/>
          </a:stretch>
        </p:blipFill>
        <p:spPr>
          <a:xfrm>
            <a:off x="3249616" y="5105401"/>
            <a:ext cx="2342004" cy="1752600"/>
          </a:xfrm>
          <a:prstGeom prst="rect">
            <a:avLst/>
          </a:prstGeom>
          <a:ln>
            <a:solidFill>
              <a:schemeClr val="accent5">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Publishing</a:t>
            </a:r>
            <a:endParaRPr lang="en-US" dirty="0"/>
          </a:p>
        </p:txBody>
      </p:sp>
      <p:pic>
        <p:nvPicPr>
          <p:cNvPr id="5" name="Picture 4" descr="d2.jpg"/>
          <p:cNvPicPr>
            <a:picLocks noChangeAspect="1"/>
          </p:cNvPicPr>
          <p:nvPr/>
        </p:nvPicPr>
        <p:blipFill>
          <a:blip r:embed="rId2" cstate="print"/>
          <a:stretch>
            <a:fillRect/>
          </a:stretch>
        </p:blipFill>
        <p:spPr>
          <a:xfrm>
            <a:off x="-1" y="1524000"/>
            <a:ext cx="5334001" cy="3049488"/>
          </a:xfrm>
          <a:prstGeom prst="rect">
            <a:avLst/>
          </a:prstGeom>
          <a:ln>
            <a:solidFill>
              <a:schemeClr val="tx1">
                <a:lumMod val="75000"/>
                <a:lumOff val="25000"/>
              </a:schemeClr>
            </a:solidFill>
          </a:ln>
        </p:spPr>
      </p:pic>
      <p:pic>
        <p:nvPicPr>
          <p:cNvPr id="7" name="Picture 6" descr="sharing.JPG"/>
          <p:cNvPicPr>
            <a:picLocks noChangeAspect="1"/>
          </p:cNvPicPr>
          <p:nvPr/>
        </p:nvPicPr>
        <p:blipFill>
          <a:blip r:embed="rId3" cstate="print"/>
          <a:stretch>
            <a:fillRect/>
          </a:stretch>
        </p:blipFill>
        <p:spPr>
          <a:xfrm>
            <a:off x="0" y="3273100"/>
            <a:ext cx="4506999" cy="3584900"/>
          </a:xfrm>
          <a:prstGeom prst="rect">
            <a:avLst/>
          </a:prstGeom>
        </p:spPr>
      </p:pic>
      <p:pic>
        <p:nvPicPr>
          <p:cNvPr id="9" name="Picture 8" descr="wizard1.JPG"/>
          <p:cNvPicPr>
            <a:picLocks noChangeAspect="1"/>
          </p:cNvPicPr>
          <p:nvPr/>
        </p:nvPicPr>
        <p:blipFill>
          <a:blip r:embed="rId4" cstate="print"/>
          <a:stretch>
            <a:fillRect/>
          </a:stretch>
        </p:blipFill>
        <p:spPr>
          <a:xfrm>
            <a:off x="2895600" y="1371600"/>
            <a:ext cx="6248400" cy="3870774"/>
          </a:xfrm>
          <a:prstGeom prst="rect">
            <a:avLst/>
          </a:prstGeom>
        </p:spPr>
      </p:pic>
      <p:pic>
        <p:nvPicPr>
          <p:cNvPr id="10" name="Picture 9" descr="wizard5.JPG"/>
          <p:cNvPicPr>
            <a:picLocks noChangeAspect="1"/>
          </p:cNvPicPr>
          <p:nvPr/>
        </p:nvPicPr>
        <p:blipFill>
          <a:blip r:embed="rId5" cstate="print"/>
          <a:stretch>
            <a:fillRect/>
          </a:stretch>
        </p:blipFill>
        <p:spPr>
          <a:xfrm>
            <a:off x="3385657" y="3274278"/>
            <a:ext cx="5682143" cy="3583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Collaboration</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228600" y="1524000"/>
            <a:ext cx="8770937" cy="468312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28600" y="1371600"/>
            <a:ext cx="7315200" cy="509201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500" fill="hold"/>
                                        <p:tgtEl>
                                          <p:spTgt spid="3075"/>
                                        </p:tgtEl>
                                        <p:attrNameLst>
                                          <p:attrName>ppt_x</p:attrName>
                                        </p:attrNameLst>
                                      </p:cBhvr>
                                      <p:tavLst>
                                        <p:tav tm="0">
                                          <p:val>
                                            <p:strVal val="#ppt_x"/>
                                          </p:val>
                                        </p:tav>
                                        <p:tav tm="100000">
                                          <p:val>
                                            <p:strVal val="#ppt_x"/>
                                          </p:val>
                                        </p:tav>
                                      </p:tavLst>
                                    </p:anim>
                                    <p:anim calcmode="lin" valueType="num">
                                      <p:cBhvr additive="base">
                                        <p:cTn id="13"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3|2.|2.3|8.2|1.9|2.1|0.8|1.|55.5|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920</TotalTime>
  <Words>1857</Words>
  <Application>Microsoft Macintosh PowerPoint</Application>
  <PresentationFormat>On-screen Show (4:3)</PresentationFormat>
  <Paragraphs>241</Paragraphs>
  <Slides>38</Slides>
  <Notes>9</Notes>
  <HiddenSlides>0</HiddenSlides>
  <MMClips>0</MMClips>
  <ScaleCrop>false</ScaleCrop>
  <HeadingPairs>
    <vt:vector size="4" baseType="variant">
      <vt:variant>
        <vt:lpstr>Design Template</vt:lpstr>
      </vt:variant>
      <vt:variant>
        <vt:i4>1</vt:i4>
      </vt:variant>
      <vt:variant>
        <vt:lpstr>Slide Titles</vt:lpstr>
      </vt:variant>
      <vt:variant>
        <vt:i4>38</vt:i4>
      </vt:variant>
    </vt:vector>
  </HeadingPairs>
  <TitlesOfParts>
    <vt:vector size="39" baseType="lpstr">
      <vt:lpstr>Office Theme</vt:lpstr>
      <vt:lpstr>DRINET Project Overview</vt:lpstr>
      <vt:lpstr>Overview</vt:lpstr>
      <vt:lpstr>Existing Tools &amp; Systems </vt:lpstr>
      <vt:lpstr>Our Goals</vt:lpstr>
      <vt:lpstr>Cyberinfrastructure</vt:lpstr>
      <vt:lpstr>Interactive Tools</vt:lpstr>
      <vt:lpstr>Data </vt:lpstr>
      <vt:lpstr>Data Publishing</vt:lpstr>
      <vt:lpstr>Collaboration</vt:lpstr>
      <vt:lpstr>Metadata for DRINET</vt:lpstr>
      <vt:lpstr>Metadata for DRINET</vt:lpstr>
      <vt:lpstr>DIF Metadata Standard</vt:lpstr>
      <vt:lpstr>Drought Classification</vt:lpstr>
      <vt:lpstr>Sources and Study Areas</vt:lpstr>
      <vt:lpstr>Joint Deficit Index</vt:lpstr>
      <vt:lpstr>Water Deficit Projections</vt:lpstr>
      <vt:lpstr>Probabilistic Drought Classification</vt:lpstr>
      <vt:lpstr>Drought implications on river water quality</vt:lpstr>
      <vt:lpstr>Comparison of measured data driest (2005) Vs wettest (2003) year</vt:lpstr>
      <vt:lpstr>Correlation of nutrients with drought index</vt:lpstr>
      <vt:lpstr>Conclusions</vt:lpstr>
      <vt:lpstr>DRInet – working with interoperability </vt:lpstr>
      <vt:lpstr>Indiana Water Balance Supply side monitoring: CoCoRaHS</vt:lpstr>
      <vt:lpstr>Regional Evapotranspiration Estimation across PACs</vt:lpstr>
      <vt:lpstr>Indiana Water Balance Demand side monitoring:  ETgage</vt:lpstr>
      <vt:lpstr> Advising the Indiana Water Shortage Task Force on Drought Declaration   </vt:lpstr>
      <vt:lpstr>High resolution Regional Soil Moisture/ Surface Hydroclimatology </vt:lpstr>
      <vt:lpstr>Relating Droughts to Cloud Height Changes</vt:lpstr>
      <vt:lpstr>Indiana Severe Weather Climatology (1950-2009) with GIS Analysis</vt:lpstr>
      <vt:lpstr>How Indianapolis is affecting regional rainfall and thunderstorms?</vt:lpstr>
      <vt:lpstr>Visualization-based Decision Tools</vt:lpstr>
      <vt:lpstr>Urban Weather Modeling</vt:lpstr>
      <vt:lpstr>Urban Weather Modeling</vt:lpstr>
      <vt:lpstr>Urban Weather Modeling</vt:lpstr>
      <vt:lpstr>Example Changes in Local Weather</vt:lpstr>
      <vt:lpstr>Future Directions</vt:lpstr>
      <vt:lpstr>Future Work</vt:lpstr>
      <vt:lpstr>Panel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DRINET Project Overview</dc:title>
  <dc:creator>Carol Song</dc:creator>
  <cp:lastModifiedBy>Carol Song</cp:lastModifiedBy>
  <cp:revision>30</cp:revision>
  <dcterms:created xsi:type="dcterms:W3CDTF">2011-06-21T13:19:26Z</dcterms:created>
  <dcterms:modified xsi:type="dcterms:W3CDTF">2011-06-21T19:55:26Z</dcterms:modified>
</cp:coreProperties>
</file>