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26" r:id="rId3"/>
    <p:sldMasterId id="2147483738" r:id="rId4"/>
  </p:sldMasterIdLst>
  <p:notesMasterIdLst>
    <p:notesMasterId r:id="rId16"/>
  </p:notesMasterIdLst>
  <p:handoutMasterIdLst>
    <p:handoutMasterId r:id="rId17"/>
  </p:handoutMasterIdLst>
  <p:sldIdLst>
    <p:sldId id="1086" r:id="rId5"/>
    <p:sldId id="1078" r:id="rId6"/>
    <p:sldId id="1031" r:id="rId7"/>
    <p:sldId id="1085" r:id="rId8"/>
    <p:sldId id="924" r:id="rId9"/>
    <p:sldId id="1083" r:id="rId10"/>
    <p:sldId id="1072" r:id="rId11"/>
    <p:sldId id="1087" r:id="rId12"/>
    <p:sldId id="1088" r:id="rId13"/>
    <p:sldId id="974" r:id="rId14"/>
    <p:sldId id="1082" r:id="rId15"/>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20">
          <p15:clr>
            <a:srgbClr val="A4A3A4"/>
          </p15:clr>
        </p15:guide>
        <p15:guide id="4"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B2"/>
    <a:srgbClr val="CC0000"/>
    <a:srgbClr val="003300"/>
    <a:srgbClr val="006600"/>
    <a:srgbClr val="800000"/>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14" autoAdjust="0"/>
    <p:restoredTop sz="94061" autoAdjust="0"/>
  </p:normalViewPr>
  <p:slideViewPr>
    <p:cSldViewPr>
      <p:cViewPr varScale="1">
        <p:scale>
          <a:sx n="61" d="100"/>
          <a:sy n="61" d="100"/>
        </p:scale>
        <p:origin x="564" y="60"/>
      </p:cViewPr>
      <p:guideLst>
        <p:guide orient="horz" pos="2160"/>
        <p:guide pos="2880"/>
      </p:guideLst>
    </p:cSldViewPr>
  </p:slideViewPr>
  <p:notesTextViewPr>
    <p:cViewPr>
      <p:scale>
        <a:sx n="1" d="1"/>
        <a:sy n="1" d="1"/>
      </p:scale>
      <p:origin x="0" y="0"/>
    </p:cViewPr>
  </p:notesTextViewPr>
  <p:sorterViewPr>
    <p:cViewPr varScale="1">
      <p:scale>
        <a:sx n="1" d="1"/>
        <a:sy n="1" d="1"/>
      </p:scale>
      <p:origin x="0" y="-13996"/>
    </p:cViewPr>
  </p:sorterViewPr>
  <p:notesViewPr>
    <p:cSldViewPr>
      <p:cViewPr varScale="1">
        <p:scale>
          <a:sx n="64" d="100"/>
          <a:sy n="64" d="100"/>
        </p:scale>
        <p:origin x="-1818" y="-108"/>
      </p:cViewPr>
      <p:guideLst>
        <p:guide orient="horz" pos="2928"/>
        <p:guide pos="2208"/>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70" tIns="46434" rIns="92870" bIns="46434"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3550"/>
          </a:xfrm>
          <a:prstGeom prst="rect">
            <a:avLst/>
          </a:prstGeom>
        </p:spPr>
        <p:txBody>
          <a:bodyPr vert="horz" lIns="92870" tIns="46434" rIns="92870" bIns="46434" rtlCol="0"/>
          <a:lstStyle>
            <a:lvl1pPr algn="r">
              <a:defRPr sz="1200"/>
            </a:lvl1pPr>
          </a:lstStyle>
          <a:p>
            <a:fld id="{63D69B19-45FA-4291-8FD3-8F1526137163}" type="datetimeFigureOut">
              <a:rPr lang="en-US" smtClean="0"/>
              <a:pPr/>
              <a:t>4/5/2022</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70" tIns="46434" rIns="92870" bIns="46434"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70" tIns="46434" rIns="92870" bIns="46434" rtlCol="0" anchor="b"/>
          <a:lstStyle>
            <a:lvl1pPr algn="r">
              <a:defRPr sz="1200"/>
            </a:lvl1pPr>
          </a:lstStyle>
          <a:p>
            <a:fld id="{D30F02AB-9DC3-44A9-800F-58C163850E57}" type="slidenum">
              <a:rPr lang="en-US" smtClean="0"/>
              <a:pPr/>
              <a:t>‹#›</a:t>
            </a:fld>
            <a:endParaRPr lang="en-US"/>
          </a:p>
        </p:txBody>
      </p:sp>
    </p:spTree>
    <p:extLst>
      <p:ext uri="{BB962C8B-B14F-4D97-AF65-F5344CB8AC3E}">
        <p14:creationId xmlns:p14="http://schemas.microsoft.com/office/powerpoint/2010/main" val="1871862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70" tIns="46434" rIns="92870" bIns="46434" rtlCol="0"/>
          <a:lstStyle>
            <a:lvl1pPr algn="l">
              <a:defRPr sz="1200"/>
            </a:lvl1pPr>
          </a:lstStyle>
          <a:p>
            <a:endParaRPr lang="en-US"/>
          </a:p>
        </p:txBody>
      </p:sp>
      <p:sp>
        <p:nvSpPr>
          <p:cNvPr id="3" name="Date Placeholder 2"/>
          <p:cNvSpPr>
            <a:spLocks noGrp="1"/>
          </p:cNvSpPr>
          <p:nvPr>
            <p:ph type="dt" idx="1"/>
          </p:nvPr>
        </p:nvSpPr>
        <p:spPr>
          <a:xfrm>
            <a:off x="3956550" y="0"/>
            <a:ext cx="3026833" cy="463550"/>
          </a:xfrm>
          <a:prstGeom prst="rect">
            <a:avLst/>
          </a:prstGeom>
        </p:spPr>
        <p:txBody>
          <a:bodyPr vert="horz" lIns="92870" tIns="46434" rIns="92870" bIns="46434" rtlCol="0"/>
          <a:lstStyle>
            <a:lvl1pPr algn="r">
              <a:defRPr sz="1200"/>
            </a:lvl1pPr>
          </a:lstStyle>
          <a:p>
            <a:fld id="{5E3716CD-B30F-40FE-B279-99082D638571}" type="datetimeFigureOut">
              <a:rPr lang="en-US" smtClean="0"/>
              <a:pPr/>
              <a:t>4/5/2022</a:t>
            </a:fld>
            <a:endParaRPr lang="en-US"/>
          </a:p>
        </p:txBody>
      </p:sp>
      <p:sp>
        <p:nvSpPr>
          <p:cNvPr id="4" name="Slide Image Placeholder 3"/>
          <p:cNvSpPr>
            <a:spLocks noGrp="1" noRot="1" noChangeAspect="1"/>
          </p:cNvSpPr>
          <p:nvPr>
            <p:ph type="sldImg" idx="2"/>
          </p:nvPr>
        </p:nvSpPr>
        <p:spPr>
          <a:xfrm>
            <a:off x="1174750" y="696913"/>
            <a:ext cx="4635500" cy="3476625"/>
          </a:xfrm>
          <a:prstGeom prst="rect">
            <a:avLst/>
          </a:prstGeom>
          <a:noFill/>
          <a:ln w="12700">
            <a:solidFill>
              <a:prstClr val="black"/>
            </a:solidFill>
          </a:ln>
        </p:spPr>
        <p:txBody>
          <a:bodyPr vert="horz" lIns="92870" tIns="46434" rIns="92870" bIns="46434"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70" tIns="46434" rIns="92870" bIns="4643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70" tIns="46434" rIns="92870" bIns="46434"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70" tIns="46434" rIns="92870" bIns="46434" rtlCol="0" anchor="b"/>
          <a:lstStyle>
            <a:lvl1pPr algn="r">
              <a:defRPr sz="1200"/>
            </a:lvl1pPr>
          </a:lstStyle>
          <a:p>
            <a:fld id="{AEFF0517-D4F9-4E3E-B5E2-687FF14DCDD1}" type="slidenum">
              <a:rPr lang="en-US" smtClean="0"/>
              <a:pPr/>
              <a:t>‹#›</a:t>
            </a:fld>
            <a:endParaRPr lang="en-US"/>
          </a:p>
        </p:txBody>
      </p:sp>
    </p:spTree>
    <p:extLst>
      <p:ext uri="{BB962C8B-B14F-4D97-AF65-F5344CB8AC3E}">
        <p14:creationId xmlns:p14="http://schemas.microsoft.com/office/powerpoint/2010/main" val="19756809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F0517-D4F9-4E3E-B5E2-687FF14DCDD1}" type="slidenum">
              <a:rPr lang="en-US" smtClean="0"/>
              <a:pPr/>
              <a:t>1</a:t>
            </a:fld>
            <a:endParaRPr lang="en-US"/>
          </a:p>
        </p:txBody>
      </p:sp>
    </p:spTree>
    <p:extLst>
      <p:ext uri="{BB962C8B-B14F-4D97-AF65-F5344CB8AC3E}">
        <p14:creationId xmlns:p14="http://schemas.microsoft.com/office/powerpoint/2010/main" val="59498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DA465C-A97A-4311-BB5F-C0CB38F8DA81}"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6994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Joint Research Centre (JRC) is the European Commission's science and knowledge service which employs scientists to carry out research in order to provide independent scientific advice and support to EU policy.</a:t>
            </a:r>
          </a:p>
          <a:p>
            <a:endParaRPr lang="en-US" dirty="0"/>
          </a:p>
          <a:p>
            <a:r>
              <a:rPr lang="en-US" dirty="0"/>
              <a:t>Currently, we have processed 66 K lakes.</a:t>
            </a:r>
          </a:p>
          <a:p>
            <a:pPr marL="171450" indent="-171450">
              <a:buFontTx/>
              <a:buChar char="-"/>
            </a:pPr>
            <a:r>
              <a:rPr lang="en-US" dirty="0"/>
              <a:t>Change the name of the website</a:t>
            </a:r>
          </a:p>
          <a:p>
            <a:pPr marL="171450" indent="-171450">
              <a:buFontTx/>
              <a:buChar char="-"/>
            </a:pPr>
            <a:r>
              <a:rPr lang="en-US" dirty="0"/>
              <a:t>Redo the tutorial</a:t>
            </a:r>
          </a:p>
          <a:p>
            <a:pPr marL="171450" indent="-171450">
              <a:buFontTx/>
              <a:buChar char="-"/>
            </a:pP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F0517-D4F9-4E3E-B5E2-687FF14DCD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7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Joint Research Centre (JRC) is the European Commission's science and knowledge service which employs scientists to carry out research in order to provide independent scientific advice and support to EU policy.</a:t>
            </a:r>
          </a:p>
          <a:p>
            <a:endParaRPr lang="en-US" dirty="0"/>
          </a:p>
          <a:p>
            <a:r>
              <a:rPr lang="en-US" dirty="0"/>
              <a:t>Currently, we have processed 66 K lakes.</a:t>
            </a:r>
          </a:p>
          <a:p>
            <a:pPr marL="171450" indent="-171450">
              <a:buFontTx/>
              <a:buChar char="-"/>
            </a:pPr>
            <a:r>
              <a:rPr lang="en-US" dirty="0"/>
              <a:t>Change the name of the website</a:t>
            </a:r>
          </a:p>
          <a:p>
            <a:pPr marL="171450" indent="-171450">
              <a:buFontTx/>
              <a:buChar char="-"/>
            </a:pPr>
            <a:r>
              <a:rPr lang="en-US" dirty="0"/>
              <a:t>Redo the tutorial</a:t>
            </a:r>
          </a:p>
          <a:p>
            <a:pPr marL="171450" indent="-171450">
              <a:buFontTx/>
              <a:buChar char="-"/>
            </a:pP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F0517-D4F9-4E3E-B5E2-687FF14DCD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62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F0517-D4F9-4E3E-B5E2-687FF14DCDD1}" type="slidenum">
              <a:rPr lang="en-US" smtClean="0"/>
              <a:pPr/>
              <a:t>11</a:t>
            </a:fld>
            <a:endParaRPr lang="en-US"/>
          </a:p>
        </p:txBody>
      </p:sp>
    </p:spTree>
    <p:extLst>
      <p:ext uri="{BB962C8B-B14F-4D97-AF65-F5344CB8AC3E}">
        <p14:creationId xmlns:p14="http://schemas.microsoft.com/office/powerpoint/2010/main" val="129526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2">
                <a:lumMod val="100000"/>
              </a:schemeClr>
            </a:gs>
            <a:gs pos="0">
              <a:srgbClr val="FFC000">
                <a:lumMod val="50000"/>
                <a:lumOff val="50000"/>
              </a:srgb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GLASSNET, Purdue University, 4/7/2022</a:t>
            </a:r>
            <a:endParaRPr lang="en-US" dirty="0"/>
          </a:p>
        </p:txBody>
      </p:sp>
      <p:sp>
        <p:nvSpPr>
          <p:cNvPr id="6" name="Slide Number Placeholder 5"/>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1103473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4600" y="6356350"/>
            <a:ext cx="4419600" cy="365125"/>
          </a:xfrm>
        </p:spPr>
        <p:txBody>
          <a:bodyPr/>
          <a:lstStyle/>
          <a:p>
            <a:r>
              <a:rPr lang="en-US" smtClean="0"/>
              <a:t>GLASSNET, Purdue University, 4/7/2022</a:t>
            </a:r>
            <a:endParaRPr lang="en-US" dirty="0"/>
          </a:p>
        </p:txBody>
      </p:sp>
      <p:sp>
        <p:nvSpPr>
          <p:cNvPr id="6" name="Slide Number Placeholder 5"/>
          <p:cNvSpPr>
            <a:spLocks noGrp="1"/>
          </p:cNvSpPr>
          <p:nvPr>
            <p:ph type="sldNum" sz="quarter" idx="12"/>
          </p:nvPr>
        </p:nvSpPr>
        <p:spPr/>
        <p:txBody>
          <a:bodyPr/>
          <a:lstStyle/>
          <a:p>
            <a:fld id="{B4C6A4D5-01A2-4BB7-8815-C17993985E53}" type="slidenum">
              <a:rPr lang="en-US" smtClean="0"/>
              <a:pPr/>
              <a:t>‹#›</a:t>
            </a:fld>
            <a:endParaRPr lang="en-US"/>
          </a:p>
        </p:txBody>
      </p:sp>
      <p:cxnSp>
        <p:nvCxnSpPr>
          <p:cNvPr id="7" name="Straight Connector 6"/>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7477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057400" y="6356350"/>
            <a:ext cx="4572000" cy="365125"/>
          </a:xfrm>
        </p:spPr>
        <p:txBody>
          <a:bodyPr/>
          <a:lstStyle/>
          <a:p>
            <a:r>
              <a:rPr lang="en-US" smtClean="0"/>
              <a:t>GLASSNET, Purdue University, 4/7/2022</a:t>
            </a:r>
            <a:endParaRPr lang="en-US" dirty="0"/>
          </a:p>
        </p:txBody>
      </p:sp>
      <p:sp>
        <p:nvSpPr>
          <p:cNvPr id="6" name="Slide Number Placeholder 5"/>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27030289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
          <p:cNvSpPr/>
          <p:nvPr/>
        </p:nvSpPr>
        <p:spPr bwMode="auto">
          <a:xfrm>
            <a:off x="0" y="1600200"/>
            <a:ext cx="9144000" cy="2743200"/>
          </a:xfrm>
          <a:prstGeom prst="rect">
            <a:avLst/>
          </a:prstGeom>
          <a:solidFill>
            <a:srgbClr val="FFCC3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Arial" charset="0"/>
              <a:ea typeface="ＭＳ Ｐゴシック" pitchFamily="16" charset="-128"/>
            </a:endParaRPr>
          </a:p>
        </p:txBody>
      </p:sp>
      <p:sp>
        <p:nvSpPr>
          <p:cNvPr id="7170" name="Rectangle 2"/>
          <p:cNvSpPr>
            <a:spLocks noGrp="1" noChangeArrowheads="1"/>
          </p:cNvSpPr>
          <p:nvPr>
            <p:ph type="ctrTitle"/>
          </p:nvPr>
        </p:nvSpPr>
        <p:spPr>
          <a:xfrm>
            <a:off x="0" y="1600200"/>
            <a:ext cx="9145588" cy="2743200"/>
          </a:xfrm>
          <a:noFill/>
          <a:ln>
            <a:noFill/>
          </a:ln>
        </p:spPr>
        <p:txBody>
          <a:bodyPr/>
          <a:lstStyle>
            <a:lvl1pPr>
              <a:defRPr>
                <a:solidFill>
                  <a:srgbClr val="7A0019"/>
                </a:solidFill>
              </a:defRPr>
            </a:lvl1pPr>
          </a:lstStyle>
          <a:p>
            <a:pPr lvl="0"/>
            <a:r>
              <a:rPr lang="en-US" altLang="en-US" noProof="0" smtClean="0"/>
              <a:t>Click to edit Master title style</a:t>
            </a:r>
            <a:endParaRPr lang="en-US" altLang="en-US" noProof="0" dirty="0" smtClean="0"/>
          </a:p>
        </p:txBody>
      </p:sp>
      <p:sp>
        <p:nvSpPr>
          <p:cNvPr id="7171" name="Rectangle 3"/>
          <p:cNvSpPr>
            <a:spLocks noGrp="1" noChangeArrowheads="1"/>
          </p:cNvSpPr>
          <p:nvPr>
            <p:ph type="subTitle" idx="1"/>
          </p:nvPr>
        </p:nvSpPr>
        <p:spPr>
          <a:xfrm>
            <a:off x="0" y="4343400"/>
            <a:ext cx="9145588" cy="1600200"/>
          </a:xfrm>
        </p:spPr>
        <p:txBody>
          <a:bodyPr anchor="ctr"/>
          <a:lstStyle>
            <a:lvl1pPr marL="0" indent="0" algn="ctr">
              <a:spcBef>
                <a:spcPts val="400"/>
              </a:spcBef>
              <a:buFontTx/>
              <a:buNone/>
              <a:defRPr sz="2400">
                <a:solidFill>
                  <a:srgbClr val="616365"/>
                </a:solidFill>
              </a:defRPr>
            </a:lvl1pPr>
          </a:lstStyle>
          <a:p>
            <a:pPr lvl="0"/>
            <a:r>
              <a:rPr lang="en-US" altLang="en-US" noProof="0" smtClean="0"/>
              <a:t>Click to edit Master subtitle style</a:t>
            </a:r>
            <a:endParaRPr lang="en-US" altLang="en-US" noProof="0" dirty="0" smtClean="0"/>
          </a:p>
        </p:txBody>
      </p:sp>
      <p:pic>
        <p:nvPicPr>
          <p:cNvPr id="7174" name="Picture 6" descr="UofM-3_T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3600"/>
            <a:ext cx="9145588" cy="91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06891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99581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2">
                <a:lumMod val="100000"/>
              </a:schemeClr>
            </a:gs>
            <a:gs pos="0">
              <a:srgbClr val="FFC000">
                <a:lumMod val="50000"/>
                <a:lumOff val="50000"/>
              </a:srgbClr>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4337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3505200" cy="365125"/>
          </a:xfrm>
        </p:spPr>
        <p:txBody>
          <a:bodyPr/>
          <a:lstStyle>
            <a:lvl1pPr>
              <a:defRPr/>
            </a:lvl1p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7185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8697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6001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cxnSp>
        <p:nvCxnSpPr>
          <p:cNvPr id="10" name="Straight Connector 9"/>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3818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6222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58473" y="6356350"/>
            <a:ext cx="4267200" cy="365125"/>
          </a:xfrm>
        </p:spPr>
        <p:txBody>
          <a:bodyPr/>
          <a:lstStyle>
            <a:lvl1pPr>
              <a:defRPr/>
            </a:lvl1pPr>
          </a:lstStyle>
          <a:p>
            <a:r>
              <a:rPr lang="en-US" smtClean="0"/>
              <a:t>GLASSNET, Purdue University, 4/7/2022</a:t>
            </a:r>
            <a:endParaRPr lang="en-US" dirty="0"/>
          </a:p>
        </p:txBody>
      </p:sp>
      <p:sp>
        <p:nvSpPr>
          <p:cNvPr id="6" name="Slide Number Placeholder 5"/>
          <p:cNvSpPr>
            <a:spLocks noGrp="1"/>
          </p:cNvSpPr>
          <p:nvPr>
            <p:ph type="sldNum" sz="quarter" idx="12"/>
          </p:nvPr>
        </p:nvSpPr>
        <p:spPr/>
        <p:txBody>
          <a:bodyPr/>
          <a:lstStyle/>
          <a:p>
            <a:fld id="{B4C6A4D5-01A2-4BB7-8815-C17993985E53}" type="slidenum">
              <a:rPr lang="en-US" smtClean="0"/>
              <a:pPr/>
              <a:t>‹#›</a:t>
            </a:fld>
            <a:endParaRPr lang="en-US"/>
          </a:p>
        </p:txBody>
      </p:sp>
      <p:cxnSp>
        <p:nvCxnSpPr>
          <p:cNvPr id="9" name="Straight Connector 8"/>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1572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2326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0102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4908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3500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2936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757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024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67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490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17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lvl1pPr>
          </a:lstStyle>
          <a:p>
            <a:r>
              <a:rPr lang="en-US" smtClean="0"/>
              <a:t>GLASSNET, Purdue University, 4/7/2022</a:t>
            </a:r>
            <a:endParaRPr lang="en-US" dirty="0"/>
          </a:p>
        </p:txBody>
      </p:sp>
      <p:sp>
        <p:nvSpPr>
          <p:cNvPr id="6" name="Slide Number Placeholder 5"/>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35619007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5908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0415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8961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512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5588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652F342-0767-F44D-9AEA-687A078191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74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GLASSNET, Purdue University, 4/7/2022</a:t>
            </a:r>
            <a:endParaRPr lang="en-US" dirty="0"/>
          </a:p>
        </p:txBody>
      </p:sp>
      <p:sp>
        <p:nvSpPr>
          <p:cNvPr id="7" name="Slide Number Placeholder 6"/>
          <p:cNvSpPr>
            <a:spLocks noGrp="1"/>
          </p:cNvSpPr>
          <p:nvPr>
            <p:ph type="sldNum" sz="quarter" idx="12"/>
          </p:nvPr>
        </p:nvSpPr>
        <p:spPr/>
        <p:txBody>
          <a:bodyPr/>
          <a:lstStyle/>
          <a:p>
            <a:fld id="{B4C6A4D5-01A2-4BB7-8815-C17993985E53}" type="slidenum">
              <a:rPr lang="en-US" smtClean="0"/>
              <a:pPr/>
              <a:t>‹#›</a:t>
            </a:fld>
            <a:endParaRPr lang="en-US"/>
          </a:p>
        </p:txBody>
      </p:sp>
      <p:cxnSp>
        <p:nvCxnSpPr>
          <p:cNvPr id="8" name="Straight Connector 7"/>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4938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GLASSNET, Purdue University, 4/7/2022</a:t>
            </a:r>
            <a:endParaRPr lang="en-US" dirty="0"/>
          </a:p>
        </p:txBody>
      </p:sp>
      <p:sp>
        <p:nvSpPr>
          <p:cNvPr id="9" name="Slide Number Placeholder 8"/>
          <p:cNvSpPr>
            <a:spLocks noGrp="1"/>
          </p:cNvSpPr>
          <p:nvPr>
            <p:ph type="sldNum" sz="quarter" idx="12"/>
          </p:nvPr>
        </p:nvSpPr>
        <p:spPr/>
        <p:txBody>
          <a:bodyPr/>
          <a:lstStyle/>
          <a:p>
            <a:fld id="{B4C6A4D5-01A2-4BB7-8815-C17993985E53}" type="slidenum">
              <a:rPr lang="en-US" smtClean="0"/>
              <a:pPr/>
              <a:t>‹#›</a:t>
            </a:fld>
            <a:endParaRPr lang="en-US"/>
          </a:p>
        </p:txBody>
      </p:sp>
      <p:cxnSp>
        <p:nvCxnSpPr>
          <p:cNvPr id="10" name="Straight Connector 9"/>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3167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GLASSNET, Purdue University, 4/7/2022</a:t>
            </a:r>
            <a:endParaRPr lang="en-US" dirty="0"/>
          </a:p>
        </p:txBody>
      </p:sp>
      <p:sp>
        <p:nvSpPr>
          <p:cNvPr id="5" name="Slide Number Placeholder 4"/>
          <p:cNvSpPr>
            <a:spLocks noGrp="1"/>
          </p:cNvSpPr>
          <p:nvPr>
            <p:ph type="sldNum" sz="quarter" idx="12"/>
          </p:nvPr>
        </p:nvSpPr>
        <p:spPr/>
        <p:txBody>
          <a:bodyPr/>
          <a:lstStyle/>
          <a:p>
            <a:fld id="{B4C6A4D5-01A2-4BB7-8815-C17993985E53}" type="slidenum">
              <a:rPr lang="en-US" smtClean="0"/>
              <a:pPr/>
              <a:t>‹#›</a:t>
            </a:fld>
            <a:endParaRPr lang="en-US"/>
          </a:p>
        </p:txBody>
      </p:sp>
      <p:cxnSp>
        <p:nvCxnSpPr>
          <p:cNvPr id="6" name="Straight Connector 5"/>
          <p:cNvCxnSpPr/>
          <p:nvPr userDrawn="1"/>
        </p:nvCxnSpPr>
        <p:spPr>
          <a:xfrm>
            <a:off x="228600" y="1219200"/>
            <a:ext cx="86868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228600" y="1273098"/>
            <a:ext cx="8686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761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GLASSNET, Purdue University, 4/7/2022</a:t>
            </a:r>
            <a:endParaRPr lang="en-US" dirty="0"/>
          </a:p>
        </p:txBody>
      </p:sp>
      <p:sp>
        <p:nvSpPr>
          <p:cNvPr id="4" name="Slide Number Placeholder 3"/>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32108833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2362200" y="6356350"/>
            <a:ext cx="4572000" cy="365125"/>
          </a:xfrm>
        </p:spPr>
        <p:txBody>
          <a:bodyPr/>
          <a:lstStyle/>
          <a:p>
            <a:r>
              <a:rPr lang="en-US" smtClean="0"/>
              <a:t>GLASSNET, Purdue University, 4/7/2022</a:t>
            </a:r>
            <a:endParaRPr lang="en-US" dirty="0"/>
          </a:p>
        </p:txBody>
      </p:sp>
      <p:sp>
        <p:nvSpPr>
          <p:cNvPr id="7" name="Slide Number Placeholder 6"/>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20140180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2286000" y="6349855"/>
            <a:ext cx="4495800" cy="382588"/>
          </a:xfrm>
        </p:spPr>
        <p:txBody>
          <a:bodyPr/>
          <a:lstStyle/>
          <a:p>
            <a:r>
              <a:rPr lang="en-US" smtClean="0"/>
              <a:t>GLASSNET, Purdue University, 4/7/2022</a:t>
            </a:r>
            <a:endParaRPr lang="en-US" dirty="0"/>
          </a:p>
        </p:txBody>
      </p:sp>
      <p:sp>
        <p:nvSpPr>
          <p:cNvPr id="7" name="Slide Number Placeholder 6"/>
          <p:cNvSpPr>
            <a:spLocks noGrp="1"/>
          </p:cNvSpPr>
          <p:nvPr>
            <p:ph type="sldNum" sz="quarter" idx="12"/>
          </p:nvPr>
        </p:nvSpPr>
        <p:spPr/>
        <p:txBody>
          <a:bodyPr/>
          <a:lstStyle/>
          <a:p>
            <a:fld id="{B4C6A4D5-01A2-4BB7-8815-C17993985E53}" type="slidenum">
              <a:rPr lang="en-US" smtClean="0"/>
              <a:pPr/>
              <a:t>‹#›</a:t>
            </a:fld>
            <a:endParaRPr lang="en-US"/>
          </a:p>
        </p:txBody>
      </p:sp>
    </p:spTree>
    <p:extLst>
      <p:ext uri="{BB962C8B-B14F-4D97-AF65-F5344CB8AC3E}">
        <p14:creationId xmlns:p14="http://schemas.microsoft.com/office/powerpoint/2010/main" val="36653131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8600" y="6356350"/>
            <a:ext cx="2362200" cy="365125"/>
          </a:xfrm>
          <a:prstGeom prst="rect">
            <a:avLst/>
          </a:prstGeom>
        </p:spPr>
        <p:txBody>
          <a:bodyPr vert="horz" lIns="91440" tIns="45720" rIns="91440" bIns="45720" rtlCol="0" anchor="ctr"/>
          <a:lstStyle>
            <a:lvl1pPr algn="l">
              <a:defRPr sz="1200">
                <a:solidFill>
                  <a:schemeClr val="tx1">
                    <a:tint val="75000"/>
                  </a:schemeClr>
                </a:solidFill>
                <a:latin typeface="Tahoma" pitchFamily="34" charset="0"/>
                <a:ea typeface="Tahoma" pitchFamily="34" charset="0"/>
                <a:cs typeface="Tahoma" pitchFamily="34" charset="0"/>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itchFamily="34" charset="0"/>
                <a:ea typeface="Tahoma" pitchFamily="34" charset="0"/>
                <a:cs typeface="Tahoma" pitchFamily="34" charset="0"/>
              </a:defRPr>
            </a:lvl1pPr>
          </a:lstStyle>
          <a:p>
            <a:r>
              <a:rPr lang="en-US" smtClean="0"/>
              <a:t>GLASSNET, Purdue University, 4/7/2022</a:t>
            </a:r>
            <a:endParaRPr lang="en-US" dirty="0"/>
          </a:p>
        </p:txBody>
      </p:sp>
      <p:sp>
        <p:nvSpPr>
          <p:cNvPr id="6" name="Slide Number Placeholder 5"/>
          <p:cNvSpPr>
            <a:spLocks noGrp="1"/>
          </p:cNvSpPr>
          <p:nvPr>
            <p:ph type="sldNum" sz="quarter" idx="4"/>
          </p:nvPr>
        </p:nvSpPr>
        <p:spPr>
          <a:xfrm>
            <a:off x="6553200" y="6356350"/>
            <a:ext cx="2362200"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ea typeface="Tahoma" pitchFamily="34" charset="0"/>
                <a:cs typeface="Tahoma" pitchFamily="34" charset="0"/>
              </a:defRPr>
            </a:lvl1pPr>
          </a:lstStyle>
          <a:p>
            <a:fld id="{B4C6A4D5-01A2-4BB7-8815-C17993985E53}" type="slidenum">
              <a:rPr lang="en-US" smtClean="0"/>
              <a:pPr/>
              <a:t>‹#›</a:t>
            </a:fld>
            <a:endParaRPr lang="en-US"/>
          </a:p>
        </p:txBody>
      </p:sp>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600200"/>
            <a:ext cx="8686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620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3600" b="1" kern="1200">
          <a:solidFill>
            <a:schemeClr val="tx1"/>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752600"/>
            <a:ext cx="77724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Rectangle 1"/>
          <p:cNvSpPr/>
          <p:nvPr userDrawn="1"/>
        </p:nvSpPr>
        <p:spPr bwMode="auto">
          <a:xfrm>
            <a:off x="0" y="6583680"/>
            <a:ext cx="9144000" cy="274320"/>
          </a:xfrm>
          <a:prstGeom prst="rect">
            <a:avLst/>
          </a:prstGeom>
          <a:solidFill>
            <a:srgbClr val="7A0019"/>
          </a:solidFill>
          <a:ln w="9525" cap="flat" cmpd="sng" algn="ctr">
            <a:noFill/>
            <a:prstDash val="solid"/>
            <a:round/>
            <a:headEnd type="none" w="med" len="med"/>
            <a:tailEnd type="none" w="med" len="med"/>
          </a:ln>
          <a:effectLst/>
          <a:extLst/>
        </p:spPr>
        <p:txBody>
          <a:bodyPr vert="horz" wrap="square" lIns="228600" tIns="45720" rIns="228600" bIns="45720" numCol="1" rtlCol="0" anchor="ctr" anchorCtr="0" compatLnSpc="1">
            <a:prstTxWarp prst="textNoShape">
              <a:avLst/>
            </a:prstTxWarp>
          </a:bodyPr>
          <a:lstStyle/>
          <a:p>
            <a:pPr eaLnBrk="0" fontAlgn="base" hangingPunct="0">
              <a:spcBef>
                <a:spcPct val="0"/>
              </a:spcBef>
              <a:spcAft>
                <a:spcPct val="0"/>
              </a:spcAft>
            </a:pPr>
            <a:fld id="{B63CDA7E-1208-411C-9C9F-0747F3C63599}" type="slidenum">
              <a:rPr lang="en-US" sz="1400" b="1" smtClean="0">
                <a:solidFill>
                  <a:srgbClr val="F0E9D1"/>
                </a:solidFill>
                <a:ea typeface="ＭＳ Ｐゴシック" pitchFamily="16" charset="-128"/>
              </a:rPr>
              <a:pPr eaLnBrk="0" fontAlgn="base" hangingPunct="0">
                <a:spcBef>
                  <a:spcPct val="0"/>
                </a:spcBef>
                <a:spcAft>
                  <a:spcPct val="0"/>
                </a:spcAft>
              </a:pPr>
              <a:t>‹#›</a:t>
            </a:fld>
            <a:r>
              <a:rPr lang="en-US" sz="1400" b="1" dirty="0" smtClean="0">
                <a:solidFill>
                  <a:srgbClr val="F0E9D1"/>
                </a:solidFill>
                <a:ea typeface="ＭＳ Ｐゴシック" pitchFamily="16" charset="-128"/>
              </a:rPr>
              <a:t> </a:t>
            </a:r>
          </a:p>
        </p:txBody>
      </p:sp>
      <p:sp>
        <p:nvSpPr>
          <p:cNvPr id="1026" name="Rectangle 2"/>
          <p:cNvSpPr>
            <a:spLocks noGrp="1" noChangeArrowheads="1"/>
          </p:cNvSpPr>
          <p:nvPr>
            <p:ph type="title"/>
          </p:nvPr>
        </p:nvSpPr>
        <p:spPr bwMode="auto">
          <a:xfrm>
            <a:off x="0" y="0"/>
            <a:ext cx="9144000" cy="640080"/>
          </a:xfrm>
          <a:prstGeom prst="rect">
            <a:avLst/>
          </a:prstGeom>
          <a:solidFill>
            <a:srgbClr val="7A0019"/>
          </a:solidFill>
          <a:ln>
            <a:noFill/>
          </a:ln>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dirty="0" smtClean="0"/>
          </a:p>
        </p:txBody>
      </p:sp>
      <p:sp>
        <p:nvSpPr>
          <p:cNvPr id="4" name="Footer Placeholder 3"/>
          <p:cNvSpPr>
            <a:spLocks noGrp="1"/>
          </p:cNvSpPr>
          <p:nvPr>
            <p:ph type="ftr" sz="quarter" idx="3"/>
          </p:nvPr>
        </p:nvSpPr>
        <p:spPr>
          <a:xfrm>
            <a:off x="1905000" y="6434750"/>
            <a:ext cx="4114800" cy="42325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smtClean="0">
                <a:solidFill>
                  <a:srgbClr val="000000">
                    <a:tint val="75000"/>
                  </a:srgbClr>
                </a:solidFill>
              </a:rPr>
              <a:t>GLASSNET, Purdue University, 4/7/2022</a:t>
            </a:r>
            <a:endParaRPr lang="en-US" dirty="0">
              <a:solidFill>
                <a:srgbClr val="000000">
                  <a:tint val="75000"/>
                </a:srgbClr>
              </a:solidFill>
            </a:endParaRPr>
          </a:p>
        </p:txBody>
      </p:sp>
    </p:spTree>
    <p:extLst>
      <p:ext uri="{BB962C8B-B14F-4D97-AF65-F5344CB8AC3E}">
        <p14:creationId xmlns:p14="http://schemas.microsoft.com/office/powerpoint/2010/main" val="2465499505"/>
      </p:ext>
    </p:extLst>
  </p:cSld>
  <p:clrMap bg1="lt1" tx1="dk1" bg2="lt2" tx2="dk2" accent1="accent1" accent2="accent2" accent3="accent3" accent4="accent4" accent5="accent5" accent6="accent6" hlink="hlink" folHlink="folHlink"/>
  <p:sldLayoutIdLst>
    <p:sldLayoutId id="2147483688" r:id="rId1"/>
    <p:sldLayoutId id="2147483689" r:id="rId2"/>
  </p:sldLayoutIdLst>
  <p:timing>
    <p:tnLst>
      <p:par>
        <p:cTn id="1" dur="indefinite" restart="never" nodeType="tmRoot"/>
      </p:par>
    </p:tnLst>
  </p:timing>
  <p:hf sldNum="0" hdr="0" dt="0"/>
  <p:txStyles>
    <p:titleStyle>
      <a:lvl1pPr algn="ctr" rtl="0" eaLnBrk="1" fontAlgn="base" hangingPunct="1">
        <a:spcBef>
          <a:spcPct val="0"/>
        </a:spcBef>
        <a:spcAft>
          <a:spcPct val="0"/>
        </a:spcAft>
        <a:defRPr sz="3200" b="1">
          <a:solidFill>
            <a:srgbClr val="F0E9D1"/>
          </a:solidFill>
          <a:latin typeface="Cambria" panose="02040503050406030204" pitchFamily="18" charset="0"/>
          <a:ea typeface="+mj-ea"/>
          <a:cs typeface="+mj-cs"/>
        </a:defRPr>
      </a:lvl1pPr>
      <a:lvl2pPr algn="ctr" rtl="0" eaLnBrk="1" fontAlgn="base" hangingPunct="1">
        <a:spcBef>
          <a:spcPct val="0"/>
        </a:spcBef>
        <a:spcAft>
          <a:spcPct val="0"/>
        </a:spcAft>
        <a:defRPr sz="4400">
          <a:solidFill>
            <a:srgbClr val="7A0019"/>
          </a:solidFill>
          <a:latin typeface="Arial" charset="0"/>
          <a:ea typeface="ＭＳ Ｐゴシック" pitchFamily="16" charset="-128"/>
        </a:defRPr>
      </a:lvl2pPr>
      <a:lvl3pPr algn="ctr" rtl="0" eaLnBrk="1" fontAlgn="base" hangingPunct="1">
        <a:spcBef>
          <a:spcPct val="0"/>
        </a:spcBef>
        <a:spcAft>
          <a:spcPct val="0"/>
        </a:spcAft>
        <a:defRPr sz="4400">
          <a:solidFill>
            <a:srgbClr val="7A0019"/>
          </a:solidFill>
          <a:latin typeface="Arial" charset="0"/>
          <a:ea typeface="ＭＳ Ｐゴシック" pitchFamily="16" charset="-128"/>
        </a:defRPr>
      </a:lvl3pPr>
      <a:lvl4pPr algn="ctr" rtl="0" eaLnBrk="1" fontAlgn="base" hangingPunct="1">
        <a:spcBef>
          <a:spcPct val="0"/>
        </a:spcBef>
        <a:spcAft>
          <a:spcPct val="0"/>
        </a:spcAft>
        <a:defRPr sz="4400">
          <a:solidFill>
            <a:srgbClr val="7A0019"/>
          </a:solidFill>
          <a:latin typeface="Arial" charset="0"/>
          <a:ea typeface="ＭＳ Ｐゴシック" pitchFamily="16" charset="-128"/>
        </a:defRPr>
      </a:lvl4pPr>
      <a:lvl5pPr algn="ctr" rtl="0" eaLnBrk="1" fontAlgn="base" hangingPunct="1">
        <a:spcBef>
          <a:spcPct val="0"/>
        </a:spcBef>
        <a:spcAft>
          <a:spcPct val="0"/>
        </a:spcAft>
        <a:defRPr sz="4400">
          <a:solidFill>
            <a:srgbClr val="7A0019"/>
          </a:solidFill>
          <a:latin typeface="Arial" charset="0"/>
          <a:ea typeface="ＭＳ Ｐゴシック" pitchFamily="16" charset="-128"/>
        </a:defRPr>
      </a:lvl5pPr>
      <a:lvl6pPr marL="457200" algn="ctr" rtl="0" eaLnBrk="1" fontAlgn="base" hangingPunct="1">
        <a:spcBef>
          <a:spcPct val="0"/>
        </a:spcBef>
        <a:spcAft>
          <a:spcPct val="0"/>
        </a:spcAft>
        <a:defRPr sz="4400">
          <a:solidFill>
            <a:srgbClr val="7A0019"/>
          </a:solidFill>
          <a:latin typeface="Arial" charset="0"/>
          <a:ea typeface="ＭＳ Ｐゴシック" pitchFamily="16" charset="-128"/>
        </a:defRPr>
      </a:lvl6pPr>
      <a:lvl7pPr marL="914400" algn="ctr" rtl="0" eaLnBrk="1" fontAlgn="base" hangingPunct="1">
        <a:spcBef>
          <a:spcPct val="0"/>
        </a:spcBef>
        <a:spcAft>
          <a:spcPct val="0"/>
        </a:spcAft>
        <a:defRPr sz="4400">
          <a:solidFill>
            <a:srgbClr val="7A0019"/>
          </a:solidFill>
          <a:latin typeface="Arial" charset="0"/>
          <a:ea typeface="ＭＳ Ｐゴシック" pitchFamily="16" charset="-128"/>
        </a:defRPr>
      </a:lvl7pPr>
      <a:lvl8pPr marL="1371600" algn="ctr" rtl="0" eaLnBrk="1" fontAlgn="base" hangingPunct="1">
        <a:spcBef>
          <a:spcPct val="0"/>
        </a:spcBef>
        <a:spcAft>
          <a:spcPct val="0"/>
        </a:spcAft>
        <a:defRPr sz="4400">
          <a:solidFill>
            <a:srgbClr val="7A0019"/>
          </a:solidFill>
          <a:latin typeface="Arial" charset="0"/>
          <a:ea typeface="ＭＳ Ｐゴシック" pitchFamily="16" charset="-128"/>
        </a:defRPr>
      </a:lvl8pPr>
      <a:lvl9pPr marL="1828800" algn="ctr" rtl="0" eaLnBrk="1" fontAlgn="base" hangingPunct="1">
        <a:spcBef>
          <a:spcPct val="0"/>
        </a:spcBef>
        <a:spcAft>
          <a:spcPct val="0"/>
        </a:spcAft>
        <a:defRPr sz="4400">
          <a:solidFill>
            <a:srgbClr val="7A0019"/>
          </a:solidFill>
          <a:latin typeface="Arial" charset="0"/>
          <a:ea typeface="ＭＳ Ｐゴシック" pitchFamily="16" charset="-128"/>
        </a:defRPr>
      </a:lvl9pPr>
    </p:titleStyle>
    <p:bodyStyle>
      <a:lvl1pPr marL="342900" indent="-342900" algn="l" rtl="0" eaLnBrk="1" fontAlgn="base" hangingPunct="1">
        <a:spcBef>
          <a:spcPts val="0"/>
        </a:spcBef>
        <a:spcAft>
          <a:spcPct val="0"/>
        </a:spcAft>
        <a:buClr>
          <a:srgbClr val="7A0019"/>
        </a:buClr>
        <a:buChar char="•"/>
        <a:defRPr sz="2800">
          <a:solidFill>
            <a:schemeClr val="tx1"/>
          </a:solidFill>
          <a:latin typeface="Calibri" panose="020F0502020204030204" pitchFamily="34" charset="0"/>
          <a:ea typeface="+mn-ea"/>
          <a:cs typeface="+mn-cs"/>
        </a:defRPr>
      </a:lvl1pPr>
      <a:lvl2pPr marL="742950" indent="-285750" algn="l" rtl="0" eaLnBrk="1" fontAlgn="base" hangingPunct="1">
        <a:spcBef>
          <a:spcPts val="0"/>
        </a:spcBef>
        <a:spcAft>
          <a:spcPct val="0"/>
        </a:spcAft>
        <a:buClr>
          <a:srgbClr val="7A0019"/>
        </a:buClr>
        <a:buChar char="–"/>
        <a:defRPr sz="2400">
          <a:solidFill>
            <a:schemeClr val="tx1"/>
          </a:solidFill>
          <a:latin typeface="Calibri" panose="020F0502020204030204" pitchFamily="34" charset="0"/>
          <a:ea typeface="+mn-ea"/>
        </a:defRPr>
      </a:lvl2pPr>
      <a:lvl3pPr marL="1143000" indent="-228600" algn="l" rtl="0" eaLnBrk="1" fontAlgn="base" hangingPunct="1">
        <a:spcBef>
          <a:spcPts val="0"/>
        </a:spcBef>
        <a:spcAft>
          <a:spcPct val="0"/>
        </a:spcAft>
        <a:buClr>
          <a:srgbClr val="7A0019"/>
        </a:buClr>
        <a:buChar char="•"/>
        <a:defRPr sz="2000">
          <a:solidFill>
            <a:schemeClr val="tx1"/>
          </a:solidFill>
          <a:latin typeface="Calibri" panose="020F0502020204030204" pitchFamily="34" charset="0"/>
          <a:ea typeface="+mn-ea"/>
        </a:defRPr>
      </a:lvl3pPr>
      <a:lvl4pPr marL="1600200" indent="-228600" algn="l" rtl="0" eaLnBrk="1" fontAlgn="base" hangingPunct="1">
        <a:spcBef>
          <a:spcPts val="0"/>
        </a:spcBef>
        <a:spcAft>
          <a:spcPct val="0"/>
        </a:spcAft>
        <a:buClr>
          <a:srgbClr val="7A0019"/>
        </a:buClr>
        <a:buChar char="–"/>
        <a:defRPr sz="1600">
          <a:solidFill>
            <a:schemeClr val="tx1"/>
          </a:solidFill>
          <a:latin typeface="Calibri" panose="020F0502020204030204" pitchFamily="34" charset="0"/>
          <a:ea typeface="+mn-ea"/>
        </a:defRPr>
      </a:lvl4pPr>
      <a:lvl5pPr marL="2057400" indent="-228600" algn="l" rtl="0" eaLnBrk="1" fontAlgn="base" hangingPunct="1">
        <a:spcBef>
          <a:spcPts val="0"/>
        </a:spcBef>
        <a:spcAft>
          <a:spcPct val="0"/>
        </a:spcAft>
        <a:buClr>
          <a:srgbClr val="7A0019"/>
        </a:buClr>
        <a:buChar char="»"/>
        <a:defRPr sz="1600">
          <a:solidFill>
            <a:schemeClr val="tx1"/>
          </a:solidFill>
          <a:latin typeface="Calibri" panose="020F0502020204030204" pitchFamily="34" charset="0"/>
          <a:ea typeface="+mn-ea"/>
        </a:defRPr>
      </a:lvl5pPr>
      <a:lvl6pPr marL="2514600" indent="-228600" algn="l" rtl="0" eaLnBrk="1" fontAlgn="base" hangingPunct="1">
        <a:spcBef>
          <a:spcPct val="20000"/>
        </a:spcBef>
        <a:spcAft>
          <a:spcPct val="0"/>
        </a:spcAft>
        <a:buClr>
          <a:srgbClr val="7A0019"/>
        </a:buClr>
        <a:buChar char="»"/>
        <a:defRPr sz="2000">
          <a:solidFill>
            <a:schemeClr val="tx1"/>
          </a:solidFill>
          <a:latin typeface="+mn-lt"/>
          <a:ea typeface="+mn-ea"/>
        </a:defRPr>
      </a:lvl6pPr>
      <a:lvl7pPr marL="2971800" indent="-228600" algn="l" rtl="0" eaLnBrk="1" fontAlgn="base" hangingPunct="1">
        <a:spcBef>
          <a:spcPct val="20000"/>
        </a:spcBef>
        <a:spcAft>
          <a:spcPct val="0"/>
        </a:spcAft>
        <a:buClr>
          <a:srgbClr val="7A0019"/>
        </a:buClr>
        <a:buChar char="»"/>
        <a:defRPr sz="2000">
          <a:solidFill>
            <a:schemeClr val="tx1"/>
          </a:solidFill>
          <a:latin typeface="+mn-lt"/>
          <a:ea typeface="+mn-ea"/>
        </a:defRPr>
      </a:lvl7pPr>
      <a:lvl8pPr marL="3429000" indent="-228600" algn="l" rtl="0" eaLnBrk="1" fontAlgn="base" hangingPunct="1">
        <a:spcBef>
          <a:spcPct val="20000"/>
        </a:spcBef>
        <a:spcAft>
          <a:spcPct val="0"/>
        </a:spcAft>
        <a:buClr>
          <a:srgbClr val="7A0019"/>
        </a:buClr>
        <a:buChar char="»"/>
        <a:defRPr sz="2000">
          <a:solidFill>
            <a:schemeClr val="tx1"/>
          </a:solidFill>
          <a:latin typeface="+mn-lt"/>
          <a:ea typeface="+mn-ea"/>
        </a:defRPr>
      </a:lvl8pPr>
      <a:lvl9pPr marL="3886200" indent="-228600" algn="l" rtl="0" eaLnBrk="1" fontAlgn="base" hangingPunct="1">
        <a:spcBef>
          <a:spcPct val="20000"/>
        </a:spcBef>
        <a:spcAft>
          <a:spcPct val="0"/>
        </a:spcAft>
        <a:buClr>
          <a:srgbClr val="7A0019"/>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8600" y="6356350"/>
            <a:ext cx="2362200" cy="365125"/>
          </a:xfrm>
          <a:prstGeom prst="rect">
            <a:avLst/>
          </a:prstGeom>
        </p:spPr>
        <p:txBody>
          <a:bodyPr vert="horz" lIns="91440" tIns="45720" rIns="91440" bIns="45720" rtlCol="0" anchor="ctr"/>
          <a:lstStyle>
            <a:lvl1pPr algn="l">
              <a:defRPr sz="1200">
                <a:solidFill>
                  <a:schemeClr val="tx1">
                    <a:tint val="75000"/>
                  </a:schemeClr>
                </a:solidFill>
                <a:latin typeface="Tahoma" pitchFamily="34" charset="0"/>
                <a:ea typeface="Tahoma" pitchFamily="34" charset="0"/>
                <a:cs typeface="Tahoma" pitchFamily="34" charset="0"/>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itchFamily="34" charset="0"/>
                <a:ea typeface="Tahoma" pitchFamily="34" charset="0"/>
                <a:cs typeface="Tahoma" pitchFamily="34" charset="0"/>
              </a:defRPr>
            </a:lvl1pPr>
          </a:lstStyle>
          <a:p>
            <a:r>
              <a:rPr lang="en-US" smtClean="0">
                <a:solidFill>
                  <a:prstClr val="black">
                    <a:tint val="75000"/>
                  </a:prstClr>
                </a:solidFill>
              </a:rPr>
              <a:t>GLASSNET, Purdue University, 4/7/2022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362200"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ea typeface="Tahoma" pitchFamily="34" charset="0"/>
                <a:cs typeface="Tahoma" pitchFamily="34" charset="0"/>
              </a:defRPr>
            </a:lvl1pPr>
          </a:lstStyle>
          <a:p>
            <a:fld id="{B4C6A4D5-01A2-4BB7-8815-C17993985E53}" type="slidenum">
              <a:rPr lang="en-US" smtClean="0">
                <a:solidFill>
                  <a:prstClr val="black">
                    <a:tint val="75000"/>
                  </a:prstClr>
                </a:solidFill>
              </a:rPr>
              <a:pPr/>
              <a:t>‹#›</a:t>
            </a:fld>
            <a:endParaRPr lang="en-US">
              <a:solidFill>
                <a:prstClr val="black">
                  <a:tint val="75000"/>
                </a:prstClr>
              </a:solidFill>
            </a:endParaRPr>
          </a:p>
        </p:txBody>
      </p:sp>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600200"/>
            <a:ext cx="8686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88649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hf sldNum="0" hdr="0" dt="0"/>
  <p:txStyles>
    <p:titleStyle>
      <a:lvl1pPr algn="ctr" defTabSz="914400" rtl="0" eaLnBrk="1" latinLnBrk="0" hangingPunct="1">
        <a:spcBef>
          <a:spcPct val="0"/>
        </a:spcBef>
        <a:buNone/>
        <a:defRPr sz="3600" b="1" kern="1200">
          <a:solidFill>
            <a:schemeClr val="tx1"/>
          </a:solidFill>
          <a:latin typeface="Tahoma" pitchFamily="34" charset="0"/>
          <a:ea typeface="Tahoma" pitchFamily="34" charset="0"/>
          <a:cs typeface="Tahom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defRPr/>
            </a:pPr>
            <a:fld id="{E652F342-0767-F44D-9AEA-687A078191BB}"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08046221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8.jpeg"/><Relationship Id="rId26" Type="http://schemas.openxmlformats.org/officeDocument/2006/relationships/image" Target="../media/image76.jpeg"/><Relationship Id="rId3" Type="http://schemas.openxmlformats.org/officeDocument/2006/relationships/image" Target="../media/image54.jpeg"/><Relationship Id="rId21" Type="http://schemas.openxmlformats.org/officeDocument/2006/relationships/image" Target="../media/image71.jpe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7.jpeg"/><Relationship Id="rId25" Type="http://schemas.openxmlformats.org/officeDocument/2006/relationships/image" Target="../media/image75.jpeg"/><Relationship Id="rId2" Type="http://schemas.openxmlformats.org/officeDocument/2006/relationships/notesSlide" Target="../notesSlides/notesSlide5.xml"/><Relationship Id="rId16" Type="http://schemas.openxmlformats.org/officeDocument/2006/relationships/image" Target="../media/image66.jpeg"/><Relationship Id="rId20" Type="http://schemas.openxmlformats.org/officeDocument/2006/relationships/image" Target="../media/image70.jpeg"/><Relationship Id="rId1" Type="http://schemas.openxmlformats.org/officeDocument/2006/relationships/slideLayout" Target="../slideLayouts/slideLayout15.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4.jpeg"/><Relationship Id="rId5" Type="http://schemas.openxmlformats.org/officeDocument/2006/relationships/image" Target="../media/image56.png"/><Relationship Id="rId15" Type="http://schemas.openxmlformats.org/officeDocument/2006/relationships/image" Target="../media/image65.png"/><Relationship Id="rId23" Type="http://schemas.openxmlformats.org/officeDocument/2006/relationships/image" Target="../media/image73.jpeg"/><Relationship Id="rId28" Type="http://schemas.openxmlformats.org/officeDocument/2006/relationships/image" Target="../media/image78.png"/><Relationship Id="rId10" Type="http://schemas.openxmlformats.org/officeDocument/2006/relationships/image" Target="../media/image61.jpeg"/><Relationship Id="rId19" Type="http://schemas.openxmlformats.org/officeDocument/2006/relationships/image" Target="../media/image69.jpg"/><Relationship Id="rId4" Type="http://schemas.openxmlformats.org/officeDocument/2006/relationships/image" Target="../media/image55.png"/><Relationship Id="rId9" Type="http://schemas.openxmlformats.org/officeDocument/2006/relationships/image" Target="../media/image60.jpeg"/><Relationship Id="rId14" Type="http://schemas.microsoft.com/office/2007/relationships/hdphoto" Target="../media/hdphoto1.wdp"/><Relationship Id="rId22" Type="http://schemas.openxmlformats.org/officeDocument/2006/relationships/image" Target="../media/image72.png"/><Relationship Id="rId27" Type="http://schemas.openxmlformats.org/officeDocument/2006/relationships/image" Target="../media/image77.jpe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tiff"/><Relationship Id="rId18" Type="http://schemas.openxmlformats.org/officeDocument/2006/relationships/image" Target="../media/image40.png"/><Relationship Id="rId3" Type="http://schemas.openxmlformats.org/officeDocument/2006/relationships/image" Target="../media/image25.tiff"/><Relationship Id="rId7" Type="http://schemas.openxmlformats.org/officeDocument/2006/relationships/image" Target="../media/image29.gif"/><Relationship Id="rId12" Type="http://schemas.openxmlformats.org/officeDocument/2006/relationships/image" Target="../media/image34.tiff"/><Relationship Id="rId17" Type="http://schemas.openxmlformats.org/officeDocument/2006/relationships/image" Target="../media/image39.tiff"/><Relationship Id="rId2" Type="http://schemas.openxmlformats.org/officeDocument/2006/relationships/image" Target="../media/image24.tiff"/><Relationship Id="rId16"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tiff"/><Relationship Id="rId15" Type="http://schemas.openxmlformats.org/officeDocument/2006/relationships/image" Target="../media/image37.tiff"/><Relationship Id="rId10" Type="http://schemas.openxmlformats.org/officeDocument/2006/relationships/image" Target="../media/image32.png"/><Relationship Id="rId19" Type="http://schemas.openxmlformats.org/officeDocument/2006/relationships/image" Target="../media/image41.jpeg"/><Relationship Id="rId4" Type="http://schemas.openxmlformats.org/officeDocument/2006/relationships/image" Target="../media/image26.tiff"/><Relationship Id="rId9" Type="http://schemas.openxmlformats.org/officeDocument/2006/relationships/image" Target="../media/image31.tiff"/><Relationship Id="rId14" Type="http://schemas.openxmlformats.org/officeDocument/2006/relationships/image" Target="../media/image36.tiff"/></Relationships>
</file>

<file path=ppt/slides/_rels/slide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tiff"/><Relationship Id="rId18" Type="http://schemas.openxmlformats.org/officeDocument/2006/relationships/image" Target="../media/image40.png"/><Relationship Id="rId3" Type="http://schemas.openxmlformats.org/officeDocument/2006/relationships/image" Target="../media/image25.tiff"/><Relationship Id="rId7" Type="http://schemas.openxmlformats.org/officeDocument/2006/relationships/image" Target="../media/image29.gif"/><Relationship Id="rId12" Type="http://schemas.openxmlformats.org/officeDocument/2006/relationships/image" Target="../media/image34.tiff"/><Relationship Id="rId17" Type="http://schemas.openxmlformats.org/officeDocument/2006/relationships/image" Target="../media/image39.tiff"/><Relationship Id="rId2" Type="http://schemas.openxmlformats.org/officeDocument/2006/relationships/image" Target="../media/image24.tiff"/><Relationship Id="rId16"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tiff"/><Relationship Id="rId15" Type="http://schemas.openxmlformats.org/officeDocument/2006/relationships/image" Target="../media/image37.tiff"/><Relationship Id="rId10" Type="http://schemas.openxmlformats.org/officeDocument/2006/relationships/image" Target="../media/image32.png"/><Relationship Id="rId19" Type="http://schemas.openxmlformats.org/officeDocument/2006/relationships/image" Target="../media/image41.jpeg"/><Relationship Id="rId4" Type="http://schemas.openxmlformats.org/officeDocument/2006/relationships/image" Target="../media/image26.tiff"/><Relationship Id="rId9" Type="http://schemas.openxmlformats.org/officeDocument/2006/relationships/image" Target="../media/image31.tiff"/><Relationship Id="rId14" Type="http://schemas.openxmlformats.org/officeDocument/2006/relationships/image" Target="../media/image36.tiff"/></Relationships>
</file>

<file path=ppt/slides/_rels/slide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1410.png"/><Relationship Id="rId4" Type="http://schemas.openxmlformats.org/officeDocument/2006/relationships/image" Target="../media/image44.gif"/></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tiff"/></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8077200" cy="1444668"/>
          </a:xfrm>
        </p:spPr>
        <p:txBody>
          <a:bodyPr>
            <a:noAutofit/>
          </a:bodyPr>
          <a:lstStyle/>
          <a:p>
            <a:r>
              <a:rPr lang="en-US" sz="4000" dirty="0"/>
              <a:t>Big Data and Artificial Intelligence as a Tool for Global Sustainability</a:t>
            </a:r>
            <a:endParaRPr lang="en-US" sz="3200" dirty="0"/>
          </a:p>
        </p:txBody>
      </p:sp>
      <p:sp>
        <p:nvSpPr>
          <p:cNvPr id="3" name="Subtitle 2"/>
          <p:cNvSpPr>
            <a:spLocks noGrp="1"/>
          </p:cNvSpPr>
          <p:nvPr>
            <p:ph type="subTitle" idx="1"/>
          </p:nvPr>
        </p:nvSpPr>
        <p:spPr>
          <a:xfrm>
            <a:off x="1295400" y="3048000"/>
            <a:ext cx="6400800" cy="2359025"/>
          </a:xfrm>
        </p:spPr>
        <p:txBody>
          <a:bodyPr>
            <a:normAutofit fontScale="77500" lnSpcReduction="20000"/>
          </a:bodyPr>
          <a:lstStyle/>
          <a:p>
            <a:endParaRPr lang="en-US" b="1" dirty="0">
              <a:solidFill>
                <a:schemeClr val="tx1"/>
              </a:solidFill>
            </a:endParaRPr>
          </a:p>
          <a:p>
            <a:r>
              <a:rPr lang="en-US" b="1" dirty="0" err="1">
                <a:solidFill>
                  <a:schemeClr val="tx1"/>
                </a:solidFill>
              </a:rPr>
              <a:t>Vipin</a:t>
            </a:r>
            <a:r>
              <a:rPr lang="en-US" b="1" dirty="0">
                <a:solidFill>
                  <a:schemeClr val="tx1"/>
                </a:solidFill>
              </a:rPr>
              <a:t> Kumar</a:t>
            </a:r>
          </a:p>
          <a:p>
            <a:endParaRPr lang="en-US" b="1" dirty="0">
              <a:solidFill>
                <a:schemeClr val="tx1"/>
              </a:solidFill>
            </a:endParaRPr>
          </a:p>
          <a:p>
            <a:r>
              <a:rPr lang="en-US" sz="2400" dirty="0">
                <a:solidFill>
                  <a:schemeClr val="tx1"/>
                </a:solidFill>
              </a:rPr>
              <a:t>University of Minnesota</a:t>
            </a:r>
          </a:p>
          <a:p>
            <a:endParaRPr lang="en-US" sz="2400" dirty="0">
              <a:solidFill>
                <a:schemeClr val="tx1"/>
              </a:solidFill>
            </a:endParaRPr>
          </a:p>
          <a:p>
            <a:r>
              <a:rPr lang="en-US" sz="2400" dirty="0">
                <a:solidFill>
                  <a:schemeClr val="tx1"/>
                </a:solidFill>
              </a:rPr>
              <a:t>kumar001@umn.edu</a:t>
            </a:r>
          </a:p>
          <a:p>
            <a:r>
              <a:rPr lang="en-US" sz="2400" dirty="0">
                <a:solidFill>
                  <a:schemeClr val="tx1"/>
                </a:solidFill>
              </a:rPr>
              <a:t>www.cs.umn.edu/~kumar</a:t>
            </a:r>
          </a:p>
        </p:txBody>
      </p:sp>
      <p:pic>
        <p:nvPicPr>
          <p:cNvPr id="1026" name="Picture 2" descr="C:\Users\Karsten\Documents\Expeditions\Website\header\header_maro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33470"/>
            <a:ext cx="9144000" cy="566928"/>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5283256"/>
            <a:ext cx="2286000" cy="158485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657600"/>
            <a:ext cx="1270942" cy="12709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descr="C:\Users\protege2\Desktop\images\UMN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5738102"/>
            <a:ext cx="749309" cy="42710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descr="C:\Users\protege2\Desktop\images\NCAT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0036" y="5712242"/>
            <a:ext cx="372220" cy="45296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C:\Users\protege2\Desktop\images\NCSU_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0436" y="5653249"/>
            <a:ext cx="467143" cy="57095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descr="C:\Users\protege2\Desktop\images\NEU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17036" y="5712244"/>
            <a:ext cx="452965" cy="45296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6" descr="C:\Users\protege2\Desktop\images\NU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93436" y="5712244"/>
            <a:ext cx="378225" cy="452964"/>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1046" y="3719039"/>
            <a:ext cx="1347630" cy="11117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8" name="Picture 2" descr="https://www.dcwater.com/sites/all/themes/dc_water/images/logo-dark.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0800" y="4554921"/>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Nature Conservanc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9350" y="3824344"/>
            <a:ext cx="1371600" cy="49414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USGS - science for a changing worl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5181600"/>
            <a:ext cx="1188720" cy="480831"/>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DARPA logo (curren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69584" y="5077633"/>
            <a:ext cx="1097280" cy="56116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GLASSNET, Purdue University, 4/7/2022</a:t>
            </a:r>
            <a:endParaRPr lang="en-US" dirty="0"/>
          </a:p>
        </p:txBody>
      </p:sp>
      <p:pic>
        <p:nvPicPr>
          <p:cNvPr id="13" name="Picture 12" descr="Logo, company name&#10;&#10;Description automatically generated">
            <a:extLst>
              <a:ext uri="{FF2B5EF4-FFF2-40B4-BE49-F238E27FC236}">
                <a16:creationId xmlns:a16="http://schemas.microsoft.com/office/drawing/2014/main" id="{A5F27E83-C7DD-1C44-BB7B-92BF0368691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5065" y="5732462"/>
            <a:ext cx="1485796" cy="507345"/>
          </a:xfrm>
          <a:prstGeom prst="rect">
            <a:avLst/>
          </a:prstGeom>
        </p:spPr>
      </p:pic>
    </p:spTree>
    <p:extLst>
      <p:ext uri="{BB962C8B-B14F-4D97-AF65-F5344CB8AC3E}">
        <p14:creationId xmlns:p14="http://schemas.microsoft.com/office/powerpoint/2010/main" val="657178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r>
              <a:rPr lang="en-US" sz="2800" dirty="0" smtClean="0"/>
              <a:t>Concluding Remarks</a:t>
            </a:r>
            <a:endParaRPr lang="en-US" sz="2800" dirty="0"/>
          </a:p>
        </p:txBody>
      </p:sp>
      <p:sp>
        <p:nvSpPr>
          <p:cNvPr id="3" name="Content Placeholder 2"/>
          <p:cNvSpPr>
            <a:spLocks noGrp="1"/>
          </p:cNvSpPr>
          <p:nvPr>
            <p:ph idx="1"/>
          </p:nvPr>
        </p:nvSpPr>
        <p:spPr>
          <a:xfrm>
            <a:off x="228600" y="1447800"/>
            <a:ext cx="8686800" cy="4876800"/>
          </a:xfrm>
        </p:spPr>
        <p:txBody>
          <a:bodyPr>
            <a:normAutofit fontScale="92500" lnSpcReduction="10000"/>
          </a:bodyPr>
          <a:lstStyle/>
          <a:p>
            <a:r>
              <a:rPr lang="en-US" sz="2400" dirty="0" smtClean="0"/>
              <a:t>Big data and machine </a:t>
            </a:r>
            <a:r>
              <a:rPr lang="en-US" sz="2400" dirty="0" err="1" smtClean="0"/>
              <a:t>learnng</a:t>
            </a:r>
            <a:r>
              <a:rPr lang="en-US" sz="2400" dirty="0" smtClean="0"/>
              <a:t> offers great opportunity to </a:t>
            </a:r>
            <a:r>
              <a:rPr lang="en-US" sz="2400" dirty="0"/>
              <a:t>increase our understanding of the Earth’s climate and </a:t>
            </a:r>
            <a:r>
              <a:rPr lang="en-US" sz="2400" dirty="0" smtClean="0"/>
              <a:t>environment</a:t>
            </a:r>
          </a:p>
          <a:p>
            <a:endParaRPr lang="en-US" sz="2400" dirty="0"/>
          </a:p>
          <a:p>
            <a:r>
              <a:rPr lang="en-US" sz="2400" dirty="0" smtClean="0"/>
              <a:t>Addressing challenges unique to environmental problems  require methodological advances in machine learning</a:t>
            </a:r>
            <a:endParaRPr lang="en-US" sz="1050" dirty="0" smtClean="0"/>
          </a:p>
          <a:p>
            <a:endParaRPr lang="en-US" sz="2400" dirty="0" smtClean="0"/>
          </a:p>
          <a:p>
            <a:pPr lvl="1"/>
            <a:r>
              <a:rPr lang="en-US" sz="2000" dirty="0" smtClean="0"/>
              <a:t>Novel approaches are needed that can guide the process of knowledge discovery in scientific applications</a:t>
            </a:r>
          </a:p>
          <a:p>
            <a:pPr lvl="2"/>
            <a:endParaRPr lang="en-US" sz="100" dirty="0" smtClean="0"/>
          </a:p>
          <a:p>
            <a:pPr lvl="2"/>
            <a:r>
              <a:rPr lang="en-US" sz="1600" dirty="0" smtClean="0"/>
              <a:t>“Knowledge-Guided </a:t>
            </a:r>
            <a:r>
              <a:rPr lang="en-US" sz="1600" smtClean="0"/>
              <a:t>Machine Learning (KGML)”</a:t>
            </a:r>
            <a:endParaRPr lang="en-US" sz="1600" dirty="0" smtClean="0"/>
          </a:p>
          <a:p>
            <a:endParaRPr lang="en-US" sz="2400" dirty="0" smtClean="0"/>
          </a:p>
          <a:p>
            <a:pPr lvl="1"/>
            <a:r>
              <a:rPr lang="en-US" sz="2000" dirty="0" smtClean="0"/>
              <a:t>Methods have applicability across diverse domains:</a:t>
            </a:r>
          </a:p>
          <a:p>
            <a:pPr lvl="2"/>
            <a:r>
              <a:rPr lang="en-US" sz="1600" dirty="0" smtClean="0"/>
              <a:t>Ecosystem management</a:t>
            </a:r>
          </a:p>
          <a:p>
            <a:pPr lvl="2"/>
            <a:r>
              <a:rPr lang="en-US" sz="1600" dirty="0" smtClean="0"/>
              <a:t>Epidemiology</a:t>
            </a:r>
          </a:p>
          <a:p>
            <a:pPr lvl="2"/>
            <a:r>
              <a:rPr lang="en-US" sz="1600" dirty="0" smtClean="0"/>
              <a:t>Geospatial </a:t>
            </a:r>
            <a:r>
              <a:rPr lang="en-US" sz="1600" dirty="0"/>
              <a:t>Intelligence </a:t>
            </a:r>
            <a:endParaRPr lang="en-US" sz="1600" dirty="0" smtClean="0"/>
          </a:p>
          <a:p>
            <a:pPr lvl="2"/>
            <a:r>
              <a:rPr lang="en-US" sz="1600" dirty="0" smtClean="0"/>
              <a:t>Neuroscience</a:t>
            </a:r>
            <a:endParaRPr lang="en-US" sz="2000" dirty="0"/>
          </a:p>
          <a:p>
            <a:pPr lvl="1"/>
            <a:endParaRPr lang="en-US" dirty="0"/>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Tree>
    <p:extLst>
      <p:ext uri="{BB962C8B-B14F-4D97-AF65-F5344CB8AC3E}">
        <p14:creationId xmlns:p14="http://schemas.microsoft.com/office/powerpoint/2010/main" val="2072992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49" y="609600"/>
            <a:ext cx="8996649" cy="560984"/>
          </a:xfrm>
        </p:spPr>
        <p:txBody>
          <a:bodyPr>
            <a:noAutofit/>
          </a:bodyPr>
          <a:lstStyle/>
          <a:p>
            <a:r>
              <a:rPr lang="en-US" sz="2800" dirty="0" smtClean="0"/>
              <a:t>Team Members        Acknowledgements                          </a:t>
            </a:r>
            <a:endParaRPr lang="en-US" sz="2800" dirty="0"/>
          </a:p>
        </p:txBody>
      </p:sp>
      <p:sp>
        <p:nvSpPr>
          <p:cNvPr id="3" name="AutoShape 2" descr="Image result for nasa logo"/>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US" sz="1350">
              <a:solidFill>
                <a:prstClr val="black"/>
              </a:solidFill>
              <a:latin typeface="Calibri"/>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735" t="1" r="-478" b="-1216"/>
          <a:stretch/>
        </p:blipFill>
        <p:spPr>
          <a:xfrm>
            <a:off x="3406872" y="1394021"/>
            <a:ext cx="685800" cy="68580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5397" t="8411" r="11518" b="18505"/>
          <a:stretch/>
        </p:blipFill>
        <p:spPr>
          <a:xfrm>
            <a:off x="211318" y="1397411"/>
            <a:ext cx="685800" cy="685800"/>
          </a:xfrm>
          <a:prstGeom prst="rect">
            <a:avLst/>
          </a:prstGeom>
        </p:spPr>
      </p:pic>
      <p:sp>
        <p:nvSpPr>
          <p:cNvPr id="25" name="TextBox 24"/>
          <p:cNvSpPr txBox="1"/>
          <p:nvPr/>
        </p:nvSpPr>
        <p:spPr>
          <a:xfrm>
            <a:off x="125043" y="2067417"/>
            <a:ext cx="914033" cy="219291"/>
          </a:xfrm>
          <a:prstGeom prst="rect">
            <a:avLst/>
          </a:prstGeom>
          <a:noFill/>
        </p:spPr>
        <p:txBody>
          <a:bodyPr wrap="none" rtlCol="0">
            <a:spAutoFit/>
          </a:bodyPr>
          <a:lstStyle/>
          <a:p>
            <a:pPr>
              <a:defRPr/>
            </a:pPr>
            <a:r>
              <a:rPr lang="en-US" sz="825" dirty="0" err="1">
                <a:solidFill>
                  <a:prstClr val="black"/>
                </a:solidFill>
                <a:latin typeface="Calibri"/>
              </a:rPr>
              <a:t>Saurabh</a:t>
            </a:r>
            <a:r>
              <a:rPr lang="en-US" sz="825" dirty="0">
                <a:solidFill>
                  <a:prstClr val="black"/>
                </a:solidFill>
                <a:latin typeface="Calibri"/>
              </a:rPr>
              <a:t> Agrawal</a:t>
            </a:r>
          </a:p>
        </p:txBody>
      </p:sp>
      <p:pic>
        <p:nvPicPr>
          <p:cNvPr id="26" name="Picture 8" descr="Expert Profile: atlurigm | Research Director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587" b="15436"/>
          <a:stretch/>
        </p:blipFill>
        <p:spPr bwMode="auto">
          <a:xfrm>
            <a:off x="999694" y="1397411"/>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064" y="2055016"/>
            <a:ext cx="872355" cy="219291"/>
          </a:xfrm>
          <a:prstGeom prst="rect">
            <a:avLst/>
          </a:prstGeom>
          <a:noFill/>
        </p:spPr>
        <p:txBody>
          <a:bodyPr wrap="none" rtlCol="0">
            <a:spAutoFit/>
          </a:bodyPr>
          <a:lstStyle/>
          <a:p>
            <a:pPr>
              <a:defRPr/>
            </a:pPr>
            <a:r>
              <a:rPr lang="en-US" sz="825" dirty="0" err="1">
                <a:solidFill>
                  <a:prstClr val="black"/>
                </a:solidFill>
                <a:latin typeface="Calibri"/>
              </a:rPr>
              <a:t>Gowtham</a:t>
            </a:r>
            <a:r>
              <a:rPr lang="en-US" sz="825" dirty="0">
                <a:solidFill>
                  <a:prstClr val="black"/>
                </a:solidFill>
                <a:latin typeface="Calibri"/>
              </a:rPr>
              <a:t> </a:t>
            </a:r>
            <a:r>
              <a:rPr lang="en-US" sz="825" dirty="0" err="1">
                <a:solidFill>
                  <a:prstClr val="black"/>
                </a:solidFill>
                <a:latin typeface="Calibri"/>
              </a:rPr>
              <a:t>Atluri</a:t>
            </a:r>
            <a:endParaRPr lang="en-US" sz="825" dirty="0">
              <a:solidFill>
                <a:prstClr val="black"/>
              </a:solidFill>
              <a:latin typeface="Calibri"/>
            </a:endParaRPr>
          </a:p>
        </p:txBody>
      </p:sp>
      <p:pic>
        <p:nvPicPr>
          <p:cNvPr id="28" name="Picture 14" descr="Avitas Systems on Twitter: &amp;amp;quot;For our Principal Data Scientist, Shyam Boriah,  using advanced #data analytics to catalyze operational change and optimize  outcomes for industrial assets has been one of his most reward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38" t="5247" r="2038" b="30797"/>
          <a:stretch/>
        </p:blipFill>
        <p:spPr bwMode="auto">
          <a:xfrm>
            <a:off x="1792796" y="1404230"/>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774056" y="2056748"/>
            <a:ext cx="779381" cy="219291"/>
          </a:xfrm>
          <a:prstGeom prst="rect">
            <a:avLst/>
          </a:prstGeom>
          <a:noFill/>
        </p:spPr>
        <p:txBody>
          <a:bodyPr wrap="none" rtlCol="0">
            <a:spAutoFit/>
          </a:bodyPr>
          <a:lstStyle/>
          <a:p>
            <a:pPr>
              <a:defRPr/>
            </a:pPr>
            <a:r>
              <a:rPr lang="en-US" sz="825" dirty="0" err="1">
                <a:solidFill>
                  <a:prstClr val="black"/>
                </a:solidFill>
                <a:latin typeface="Calibri"/>
              </a:rPr>
              <a:t>Shyam</a:t>
            </a:r>
            <a:r>
              <a:rPr lang="en-US" sz="825" dirty="0">
                <a:solidFill>
                  <a:prstClr val="black"/>
                </a:solidFill>
                <a:latin typeface="Calibri"/>
              </a:rPr>
              <a:t> </a:t>
            </a:r>
            <a:r>
              <a:rPr lang="en-US" sz="825" dirty="0" err="1">
                <a:solidFill>
                  <a:prstClr val="black"/>
                </a:solidFill>
                <a:latin typeface="Calibri"/>
              </a:rPr>
              <a:t>Boriah</a:t>
            </a:r>
            <a:endParaRPr lang="en-US" sz="825" dirty="0">
              <a:solidFill>
                <a:prstClr val="black"/>
              </a:solidFill>
              <a:latin typeface="Calibri"/>
            </a:endParaRPr>
          </a:p>
        </p:txBody>
      </p:sp>
      <p:sp>
        <p:nvSpPr>
          <p:cNvPr id="31" name="TextBox 30"/>
          <p:cNvSpPr txBox="1"/>
          <p:nvPr/>
        </p:nvSpPr>
        <p:spPr>
          <a:xfrm>
            <a:off x="3508488" y="2041713"/>
            <a:ext cx="508473" cy="219291"/>
          </a:xfrm>
          <a:prstGeom prst="rect">
            <a:avLst/>
          </a:prstGeom>
          <a:noFill/>
        </p:spPr>
        <p:txBody>
          <a:bodyPr wrap="none" rtlCol="0">
            <a:spAutoFit/>
          </a:bodyPr>
          <a:lstStyle/>
          <a:p>
            <a:pPr>
              <a:defRPr/>
            </a:pPr>
            <a:r>
              <a:rPr lang="en-US" sz="825" dirty="0">
                <a:solidFill>
                  <a:prstClr val="black"/>
                </a:solidFill>
                <a:latin typeface="Calibri"/>
              </a:rPr>
              <a:t>Xi Chen</a:t>
            </a:r>
          </a:p>
        </p:txBody>
      </p:sp>
      <p:sp>
        <p:nvSpPr>
          <p:cNvPr id="4" name="AutoShape 6" descr="Xiaowei Jia | Department of Computer Science | University of Pittsburgh"/>
          <p:cNvSpPr>
            <a:spLocks noChangeAspect="1" noChangeArrowheads="1"/>
          </p:cNvSpPr>
          <p:nvPr/>
        </p:nvSpPr>
        <p:spPr bwMode="auto">
          <a:xfrm>
            <a:off x="116681" y="228600"/>
            <a:ext cx="1700213" cy="1314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7142" y="1404230"/>
            <a:ext cx="685800" cy="685800"/>
          </a:xfrm>
          <a:prstGeom prst="rect">
            <a:avLst/>
          </a:prstGeom>
        </p:spPr>
      </p:pic>
      <p:sp>
        <p:nvSpPr>
          <p:cNvPr id="42" name="TextBox 41"/>
          <p:cNvSpPr txBox="1"/>
          <p:nvPr/>
        </p:nvSpPr>
        <p:spPr>
          <a:xfrm>
            <a:off x="2573474" y="2047895"/>
            <a:ext cx="734496" cy="219291"/>
          </a:xfrm>
          <a:prstGeom prst="rect">
            <a:avLst/>
          </a:prstGeom>
          <a:noFill/>
        </p:spPr>
        <p:txBody>
          <a:bodyPr wrap="none" rtlCol="0">
            <a:spAutoFit/>
          </a:bodyPr>
          <a:lstStyle/>
          <a:p>
            <a:pPr>
              <a:defRPr/>
            </a:pPr>
            <a:r>
              <a:rPr lang="en-US" sz="825" dirty="0">
                <a:solidFill>
                  <a:prstClr val="black"/>
                </a:solidFill>
                <a:latin typeface="Calibri"/>
              </a:rPr>
              <a:t>Ivan </a:t>
            </a:r>
            <a:r>
              <a:rPr lang="en-US" sz="825" dirty="0" err="1">
                <a:solidFill>
                  <a:prstClr val="black"/>
                </a:solidFill>
                <a:latin typeface="Calibri"/>
              </a:rPr>
              <a:t>Brugere</a:t>
            </a:r>
            <a:endParaRPr lang="en-US" sz="825" dirty="0">
              <a:solidFill>
                <a:prstClr val="black"/>
              </a:solidFill>
              <a:latin typeface="Calibri"/>
            </a:endParaRPr>
          </a:p>
        </p:txBody>
      </p:sp>
      <p:grpSp>
        <p:nvGrpSpPr>
          <p:cNvPr id="5" name="Group 4"/>
          <p:cNvGrpSpPr/>
          <p:nvPr/>
        </p:nvGrpSpPr>
        <p:grpSpPr>
          <a:xfrm>
            <a:off x="230101" y="2246273"/>
            <a:ext cx="3863679" cy="916144"/>
            <a:chOff x="6721491" y="640920"/>
            <a:chExt cx="5151573" cy="1221525"/>
          </a:xfrm>
        </p:grpSpPr>
        <p:pic>
          <p:nvPicPr>
            <p:cNvPr id="2050" name="Picture 2" descr="Profile photo for Kelly Cut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1491" y="70426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746936" y="1570057"/>
              <a:ext cx="898109" cy="292388"/>
            </a:xfrm>
            <a:prstGeom prst="rect">
              <a:avLst/>
            </a:prstGeom>
            <a:noFill/>
          </p:spPr>
          <p:txBody>
            <a:bodyPr wrap="none" rtlCol="0">
              <a:spAutoFit/>
            </a:bodyPr>
            <a:lstStyle/>
            <a:p>
              <a:pPr>
                <a:defRPr/>
              </a:pPr>
              <a:r>
                <a:rPr lang="en-US" sz="825" dirty="0">
                  <a:solidFill>
                    <a:prstClr val="black"/>
                  </a:solidFill>
                  <a:latin typeface="Calibri"/>
                </a:rPr>
                <a:t>Kelly Cutler</a:t>
              </a:r>
            </a:p>
          </p:txBody>
        </p:sp>
        <p:pic>
          <p:nvPicPr>
            <p:cNvPr id="33" name="Picture 2" descr="https://media-exp1.licdn.com/dms/image/C5603AQFVgepf_f-6yg/profile-displayphoto-shrink_200_200/0/1516458496128?e=1651708800&amp;v=beta&amp;t=j-SlAgmXuu5uyEpvQvoDK3B_Q6vBvvw2qnXJSHi4Mb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2815" y="6811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699187" y="1545486"/>
              <a:ext cx="1222985" cy="292388"/>
            </a:xfrm>
            <a:prstGeom prst="rect">
              <a:avLst/>
            </a:prstGeom>
            <a:noFill/>
          </p:spPr>
          <p:txBody>
            <a:bodyPr wrap="none" rtlCol="0">
              <a:spAutoFit/>
            </a:bodyPr>
            <a:lstStyle/>
            <a:p>
              <a:pPr>
                <a:defRPr/>
              </a:pPr>
              <a:r>
                <a:rPr lang="en-US" sz="825" dirty="0">
                  <a:solidFill>
                    <a:prstClr val="black"/>
                  </a:solidFill>
                  <a:latin typeface="Calibri"/>
                </a:rPr>
                <a:t>James </a:t>
              </a:r>
              <a:r>
                <a:rPr lang="en-US" sz="825" dirty="0" err="1">
                  <a:solidFill>
                    <a:prstClr val="black"/>
                  </a:solidFill>
                  <a:latin typeface="Calibri"/>
                </a:rPr>
                <a:t>Faghmous</a:t>
              </a:r>
              <a:endParaRPr lang="en-US" sz="825" dirty="0">
                <a:solidFill>
                  <a:prstClr val="black"/>
                </a:solidFill>
                <a:latin typeface="Calibri"/>
              </a:endParaRPr>
            </a:p>
          </p:txBody>
        </p:sp>
        <p:pic>
          <p:nvPicPr>
            <p:cNvPr id="35" name="Picture 20" descr="About me - Rahul Ghos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98577" y="6650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9871813" y="1521849"/>
              <a:ext cx="975053" cy="292388"/>
            </a:xfrm>
            <a:prstGeom prst="rect">
              <a:avLst/>
            </a:prstGeom>
            <a:noFill/>
          </p:spPr>
          <p:txBody>
            <a:bodyPr wrap="none" rtlCol="0">
              <a:spAutoFit/>
            </a:bodyPr>
            <a:lstStyle/>
            <a:p>
              <a:pPr>
                <a:defRPr/>
              </a:pPr>
              <a:r>
                <a:rPr lang="en-US" sz="825" dirty="0">
                  <a:solidFill>
                    <a:prstClr val="black"/>
                  </a:solidFill>
                  <a:latin typeface="Calibri"/>
                </a:rPr>
                <a:t>Rahul Ghosh</a:t>
              </a:r>
            </a:p>
          </p:txBody>
        </p:sp>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1538" r="11538"/>
            <a:stretch/>
          </p:blipFill>
          <p:spPr>
            <a:xfrm>
              <a:off x="10956458" y="640920"/>
              <a:ext cx="914400" cy="914400"/>
            </a:xfrm>
            <a:prstGeom prst="rect">
              <a:avLst/>
            </a:prstGeom>
          </p:spPr>
        </p:pic>
        <p:sp>
          <p:nvSpPr>
            <p:cNvPr id="37" name="TextBox 36"/>
            <p:cNvSpPr txBox="1"/>
            <p:nvPr/>
          </p:nvSpPr>
          <p:spPr>
            <a:xfrm>
              <a:off x="10998465" y="1512901"/>
              <a:ext cx="874599" cy="292388"/>
            </a:xfrm>
            <a:prstGeom prst="rect">
              <a:avLst/>
            </a:prstGeom>
            <a:noFill/>
          </p:spPr>
          <p:txBody>
            <a:bodyPr wrap="none" rtlCol="0">
              <a:spAutoFit/>
            </a:bodyPr>
            <a:lstStyle/>
            <a:p>
              <a:pPr>
                <a:defRPr/>
              </a:pPr>
              <a:r>
                <a:rPr lang="en-US" sz="825" dirty="0" err="1">
                  <a:solidFill>
                    <a:prstClr val="black"/>
                  </a:solidFill>
                  <a:latin typeface="Calibri"/>
                </a:rPr>
                <a:t>Xiaowei</a:t>
              </a:r>
              <a:r>
                <a:rPr lang="en-US" sz="825" dirty="0">
                  <a:solidFill>
                    <a:prstClr val="black"/>
                  </a:solidFill>
                  <a:latin typeface="Calibri"/>
                </a:rPr>
                <a:t> </a:t>
              </a:r>
              <a:r>
                <a:rPr lang="en-US" sz="825" dirty="0" err="1">
                  <a:solidFill>
                    <a:prstClr val="black"/>
                  </a:solidFill>
                  <a:latin typeface="Calibri"/>
                </a:rPr>
                <a:t>Jia</a:t>
              </a:r>
              <a:endParaRPr lang="en-US" sz="825" dirty="0">
                <a:solidFill>
                  <a:prstClr val="black"/>
                </a:solidFill>
                <a:latin typeface="Calibri"/>
              </a:endParaRPr>
            </a:p>
          </p:txBody>
        </p:sp>
        <p:pic>
          <p:nvPicPr>
            <p:cNvPr id="2048" name="Picture 204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40696" y="689090"/>
              <a:ext cx="914400" cy="914400"/>
            </a:xfrm>
            <a:prstGeom prst="rect">
              <a:avLst/>
            </a:prstGeom>
          </p:spPr>
        </p:pic>
        <p:sp>
          <p:nvSpPr>
            <p:cNvPr id="44" name="TextBox 43"/>
            <p:cNvSpPr txBox="1"/>
            <p:nvPr/>
          </p:nvSpPr>
          <p:spPr>
            <a:xfrm>
              <a:off x="8850463" y="1543928"/>
              <a:ext cx="925895" cy="292388"/>
            </a:xfrm>
            <a:prstGeom prst="rect">
              <a:avLst/>
            </a:prstGeom>
            <a:noFill/>
          </p:spPr>
          <p:txBody>
            <a:bodyPr wrap="none" rtlCol="0">
              <a:spAutoFit/>
            </a:bodyPr>
            <a:lstStyle/>
            <a:p>
              <a:pPr>
                <a:defRPr/>
              </a:pPr>
              <a:r>
                <a:rPr lang="en-US" sz="825" dirty="0">
                  <a:solidFill>
                    <a:prstClr val="black"/>
                  </a:solidFill>
                  <a:latin typeface="Calibri"/>
                </a:rPr>
                <a:t>Ashish Garg</a:t>
              </a:r>
            </a:p>
          </p:txBody>
        </p:sp>
      </p:grpSp>
      <p:grpSp>
        <p:nvGrpSpPr>
          <p:cNvPr id="6" name="Group 5"/>
          <p:cNvGrpSpPr/>
          <p:nvPr/>
        </p:nvGrpSpPr>
        <p:grpSpPr>
          <a:xfrm>
            <a:off x="187141" y="3121689"/>
            <a:ext cx="4101469" cy="888956"/>
            <a:chOff x="238562" y="1876030"/>
            <a:chExt cx="5468626" cy="1185274"/>
          </a:xfrm>
        </p:grpSpPr>
        <p:pic>
          <p:nvPicPr>
            <p:cNvPr id="10" name="Picture 9"/>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97000"/>
                      </a14:imgEffect>
                    </a14:imgLayer>
                  </a14:imgProps>
                </a:ext>
                <a:ext uri="{28A0092B-C50C-407E-A947-70E740481C1C}">
                  <a14:useLocalDpi xmlns:a14="http://schemas.microsoft.com/office/drawing/2010/main" val="0"/>
                </a:ext>
              </a:extLst>
            </a:blip>
            <a:srcRect t="267" b="11659"/>
            <a:stretch/>
          </p:blipFill>
          <p:spPr>
            <a:xfrm>
              <a:off x="281757" y="1914516"/>
              <a:ext cx="914400" cy="914400"/>
            </a:xfrm>
            <a:prstGeom prst="rect">
              <a:avLst/>
            </a:prstGeom>
          </p:spPr>
        </p:pic>
        <p:pic>
          <p:nvPicPr>
            <p:cNvPr id="13" name="Picture 12"/>
            <p:cNvPicPr>
              <a:picLocks noChangeAspect="1"/>
            </p:cNvPicPr>
            <p:nvPr/>
          </p:nvPicPr>
          <p:blipFill rotWithShape="1">
            <a:blip r:embed="rId15" cstate="print">
              <a:extLst>
                <a:ext uri="{28A0092B-C50C-407E-A947-70E740481C1C}">
                  <a14:useLocalDpi xmlns:a14="http://schemas.microsoft.com/office/drawing/2010/main" val="0"/>
                </a:ext>
              </a:extLst>
            </a:blip>
            <a:srcRect l="23762" t="14472" r="17744" b="27034"/>
            <a:stretch/>
          </p:blipFill>
          <p:spPr>
            <a:xfrm>
              <a:off x="2417980" y="1902461"/>
              <a:ext cx="914400" cy="914400"/>
            </a:xfrm>
            <a:prstGeom prst="rect">
              <a:avLst/>
            </a:prstGeom>
          </p:spPr>
        </p:pic>
        <p:sp>
          <p:nvSpPr>
            <p:cNvPr id="38" name="TextBox 37"/>
            <p:cNvSpPr txBox="1"/>
            <p:nvPr/>
          </p:nvSpPr>
          <p:spPr>
            <a:xfrm>
              <a:off x="238562" y="2759428"/>
              <a:ext cx="1069097" cy="292388"/>
            </a:xfrm>
            <a:prstGeom prst="rect">
              <a:avLst/>
            </a:prstGeom>
            <a:noFill/>
          </p:spPr>
          <p:txBody>
            <a:bodyPr wrap="none" rtlCol="0">
              <a:spAutoFit/>
            </a:bodyPr>
            <a:lstStyle/>
            <a:p>
              <a:pPr>
                <a:defRPr/>
              </a:pPr>
              <a:r>
                <a:rPr lang="en-US" sz="825" dirty="0" err="1">
                  <a:solidFill>
                    <a:prstClr val="black"/>
                  </a:solidFill>
                  <a:latin typeface="Calibri"/>
                </a:rPr>
                <a:t>Anuj</a:t>
              </a:r>
              <a:r>
                <a:rPr lang="en-US" sz="825" dirty="0">
                  <a:solidFill>
                    <a:prstClr val="black"/>
                  </a:solidFill>
                  <a:latin typeface="Calibri"/>
                </a:rPr>
                <a:t> </a:t>
              </a:r>
              <a:r>
                <a:rPr lang="en-US" sz="825" dirty="0" err="1">
                  <a:solidFill>
                    <a:prstClr val="black"/>
                  </a:solidFill>
                  <a:latin typeface="Calibri"/>
                </a:rPr>
                <a:t>Karpatne</a:t>
              </a:r>
              <a:endParaRPr lang="en-US" sz="825" dirty="0">
                <a:solidFill>
                  <a:prstClr val="black"/>
                </a:solidFill>
                <a:latin typeface="Calibri"/>
              </a:endParaRPr>
            </a:p>
          </p:txBody>
        </p:sp>
        <p:pic>
          <p:nvPicPr>
            <p:cNvPr id="2056" name="Picture 8" descr="https://aiml.events/media/CACHE/images/image/32/28/3228f6c7e23341daa71eff5a9d846dc5/6a645ca4f28b1949737c736fb369039e.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38380" y="191142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345783" y="2767124"/>
              <a:ext cx="936581" cy="292388"/>
            </a:xfrm>
            <a:prstGeom prst="rect">
              <a:avLst/>
            </a:prstGeom>
            <a:noFill/>
          </p:spPr>
          <p:txBody>
            <a:bodyPr wrap="none" rtlCol="0">
              <a:spAutoFit/>
            </a:bodyPr>
            <a:lstStyle/>
            <a:p>
              <a:pPr>
                <a:defRPr/>
              </a:pPr>
              <a:r>
                <a:rPr lang="en-US" sz="825" dirty="0">
                  <a:solidFill>
                    <a:prstClr val="black"/>
                  </a:solidFill>
                  <a:latin typeface="Calibri"/>
                </a:rPr>
                <a:t>Jaya </a:t>
              </a:r>
              <a:r>
                <a:rPr lang="en-US" sz="825" dirty="0" err="1">
                  <a:solidFill>
                    <a:prstClr val="black"/>
                  </a:solidFill>
                  <a:latin typeface="Calibri"/>
                </a:rPr>
                <a:t>Kawale</a:t>
              </a:r>
              <a:endParaRPr lang="en-US" sz="825" dirty="0">
                <a:solidFill>
                  <a:prstClr val="black"/>
                </a:solidFill>
                <a:latin typeface="Calibri"/>
              </a:endParaRPr>
            </a:p>
          </p:txBody>
        </p:sp>
        <p:sp>
          <p:nvSpPr>
            <p:cNvPr id="47" name="TextBox 46"/>
            <p:cNvSpPr txBox="1"/>
            <p:nvPr/>
          </p:nvSpPr>
          <p:spPr>
            <a:xfrm>
              <a:off x="2208131" y="2768531"/>
              <a:ext cx="1372599" cy="292388"/>
            </a:xfrm>
            <a:prstGeom prst="rect">
              <a:avLst/>
            </a:prstGeom>
            <a:noFill/>
          </p:spPr>
          <p:txBody>
            <a:bodyPr wrap="none" rtlCol="0">
              <a:spAutoFit/>
            </a:bodyPr>
            <a:lstStyle/>
            <a:p>
              <a:pPr>
                <a:defRPr/>
              </a:pPr>
              <a:r>
                <a:rPr lang="en-US" sz="825" dirty="0" err="1">
                  <a:solidFill>
                    <a:prstClr val="black"/>
                  </a:solidFill>
                  <a:latin typeface="Calibri"/>
                </a:rPr>
                <a:t>Ankush</a:t>
              </a:r>
              <a:r>
                <a:rPr lang="en-US" sz="825" dirty="0">
                  <a:solidFill>
                    <a:prstClr val="black"/>
                  </a:solidFill>
                  <a:latin typeface="Calibri"/>
                </a:rPr>
                <a:t> </a:t>
              </a:r>
              <a:r>
                <a:rPr lang="en-US" sz="825" dirty="0" err="1">
                  <a:solidFill>
                    <a:prstClr val="black"/>
                  </a:solidFill>
                  <a:latin typeface="Calibri"/>
                </a:rPr>
                <a:t>Khandelwal</a:t>
              </a:r>
              <a:endParaRPr lang="en-US" sz="825" dirty="0">
                <a:solidFill>
                  <a:prstClr val="black"/>
                </a:solidFill>
                <a:latin typeface="Calibri"/>
              </a:endParaRPr>
            </a:p>
          </p:txBody>
        </p:sp>
        <p:pic>
          <p:nvPicPr>
            <p:cNvPr id="2058" name="Picture 10" descr="https://media-exp1.licdn.com/dms/image/C4D03AQG90At_txIhbQ/profile-displayphoto-shrink_200_200/0/1516947860669?e=1651708800&amp;v=beta&amp;t=JRwpnn8dle8UJMznu6HafPJ3e8llzGtBXP3DkZZLEAU"/>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76416" y="18895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474604" y="2768916"/>
              <a:ext cx="970779" cy="292388"/>
            </a:xfrm>
            <a:prstGeom prst="rect">
              <a:avLst/>
            </a:prstGeom>
            <a:noFill/>
          </p:spPr>
          <p:txBody>
            <a:bodyPr wrap="none" rtlCol="0">
              <a:spAutoFit/>
            </a:bodyPr>
            <a:lstStyle/>
            <a:p>
              <a:pPr>
                <a:defRPr/>
              </a:pPr>
              <a:r>
                <a:rPr lang="en-US" sz="825" dirty="0">
                  <a:solidFill>
                    <a:prstClr val="black"/>
                  </a:solidFill>
                  <a:latin typeface="Calibri"/>
                </a:rPr>
                <a:t>Arjun Kumar</a:t>
              </a:r>
            </a:p>
          </p:txBody>
        </p:sp>
        <p:pic>
          <p:nvPicPr>
            <p:cNvPr id="2062" name="Picture 14" descr="https://lmanikon.github.io/LManikonda.jpe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78889" y="187603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4477792" y="2746023"/>
              <a:ext cx="1229396" cy="292388"/>
            </a:xfrm>
            <a:prstGeom prst="rect">
              <a:avLst/>
            </a:prstGeom>
            <a:noFill/>
          </p:spPr>
          <p:txBody>
            <a:bodyPr wrap="none" rtlCol="0">
              <a:spAutoFit/>
            </a:bodyPr>
            <a:lstStyle/>
            <a:p>
              <a:pPr>
                <a:defRPr/>
              </a:pPr>
              <a:r>
                <a:rPr lang="en-US" sz="825" dirty="0">
                  <a:solidFill>
                    <a:prstClr val="black"/>
                  </a:solidFill>
                  <a:latin typeface="Calibri"/>
                </a:rPr>
                <a:t>Lydia </a:t>
              </a:r>
              <a:r>
                <a:rPr lang="en-US" sz="825" dirty="0" err="1">
                  <a:solidFill>
                    <a:prstClr val="black"/>
                  </a:solidFill>
                  <a:latin typeface="Calibri"/>
                </a:rPr>
                <a:t>Manikonda</a:t>
              </a:r>
              <a:endParaRPr lang="en-US" sz="825" dirty="0">
                <a:solidFill>
                  <a:prstClr val="black"/>
                </a:solidFill>
                <a:latin typeface="Calibri"/>
              </a:endParaRPr>
            </a:p>
          </p:txBody>
        </p:sp>
      </p:grpSp>
      <p:grpSp>
        <p:nvGrpSpPr>
          <p:cNvPr id="7" name="Group 6"/>
          <p:cNvGrpSpPr/>
          <p:nvPr/>
        </p:nvGrpSpPr>
        <p:grpSpPr>
          <a:xfrm>
            <a:off x="249186" y="4008995"/>
            <a:ext cx="3961616" cy="980591"/>
            <a:chOff x="5669568" y="1848884"/>
            <a:chExt cx="5282154" cy="1307455"/>
          </a:xfrm>
        </p:grpSpPr>
        <p:pic>
          <p:nvPicPr>
            <p:cNvPr id="12" name="Picture 11" descr="imgres.jpg"/>
            <p:cNvPicPr>
              <a:picLocks noChangeAspect="1"/>
            </p:cNvPicPr>
            <p:nvPr/>
          </p:nvPicPr>
          <p:blipFill rotWithShape="1">
            <a:blip r:embed="rId19">
              <a:extLst>
                <a:ext uri="{28A0092B-C50C-407E-A947-70E740481C1C}">
                  <a14:useLocalDpi xmlns:a14="http://schemas.microsoft.com/office/drawing/2010/main" val="0"/>
                </a:ext>
              </a:extLst>
            </a:blip>
            <a:srcRect l="13851" t="1060" r="21520" b="28654"/>
            <a:stretch/>
          </p:blipFill>
          <p:spPr>
            <a:xfrm>
              <a:off x="6718596" y="1871923"/>
              <a:ext cx="914400" cy="914400"/>
            </a:xfrm>
            <a:prstGeom prst="rect">
              <a:avLst/>
            </a:prstGeom>
          </p:spPr>
        </p:pic>
        <p:pic>
          <p:nvPicPr>
            <p:cNvPr id="16" name="Picture 15" descr="varun_mithal (1).JPG"/>
            <p:cNvPicPr>
              <a:picLocks noChangeAspect="1"/>
            </p:cNvPicPr>
            <p:nvPr/>
          </p:nvPicPr>
          <p:blipFill rotWithShape="1">
            <a:blip r:embed="rId20" cstate="print">
              <a:extLst>
                <a:ext uri="{28A0092B-C50C-407E-A947-70E740481C1C}">
                  <a14:useLocalDpi xmlns:a14="http://schemas.microsoft.com/office/drawing/2010/main" val="0"/>
                </a:ext>
              </a:extLst>
            </a:blip>
            <a:srcRect l="1048" r="14433" b="16909"/>
            <a:stretch/>
          </p:blipFill>
          <p:spPr>
            <a:xfrm>
              <a:off x="5669568" y="1881136"/>
              <a:ext cx="914400" cy="914400"/>
            </a:xfrm>
            <a:prstGeom prst="rect">
              <a:avLst/>
            </a:prstGeom>
          </p:spPr>
        </p:pic>
        <p:sp>
          <p:nvSpPr>
            <p:cNvPr id="22" name="TextBox 21"/>
            <p:cNvSpPr txBox="1"/>
            <p:nvPr/>
          </p:nvSpPr>
          <p:spPr>
            <a:xfrm>
              <a:off x="7697484" y="2694674"/>
              <a:ext cx="1015663" cy="461665"/>
            </a:xfrm>
            <a:prstGeom prst="rect">
              <a:avLst/>
            </a:prstGeom>
            <a:noFill/>
          </p:spPr>
          <p:txBody>
            <a:bodyPr wrap="none" rtlCol="0">
              <a:spAutoFit/>
            </a:bodyPr>
            <a:lstStyle/>
            <a:p>
              <a:pPr algn="ctr">
                <a:defRPr/>
              </a:pPr>
              <a:r>
                <a:rPr lang="en-US" sz="825" dirty="0">
                  <a:solidFill>
                    <a:prstClr val="black"/>
                  </a:solidFill>
                  <a:latin typeface="Calibri"/>
                </a:rPr>
                <a:t>Praveen </a:t>
              </a:r>
            </a:p>
            <a:p>
              <a:pPr algn="ctr">
                <a:defRPr/>
              </a:pPr>
              <a:r>
                <a:rPr lang="en-US" sz="825" dirty="0" err="1">
                  <a:solidFill>
                    <a:prstClr val="black"/>
                  </a:solidFill>
                  <a:latin typeface="Calibri"/>
                </a:rPr>
                <a:t>Ravirathinam</a:t>
              </a:r>
              <a:endParaRPr lang="en-US" sz="825" dirty="0">
                <a:solidFill>
                  <a:prstClr val="black"/>
                </a:solidFill>
                <a:latin typeface="Calibri"/>
              </a:endParaRPr>
            </a:p>
          </p:txBody>
        </p:sp>
        <p:sp>
          <p:nvSpPr>
            <p:cNvPr id="53" name="TextBox 52"/>
            <p:cNvSpPr txBox="1"/>
            <p:nvPr/>
          </p:nvSpPr>
          <p:spPr>
            <a:xfrm>
              <a:off x="5682317" y="2751108"/>
              <a:ext cx="998564" cy="292388"/>
            </a:xfrm>
            <a:prstGeom prst="rect">
              <a:avLst/>
            </a:prstGeom>
            <a:noFill/>
          </p:spPr>
          <p:txBody>
            <a:bodyPr wrap="none" rtlCol="0">
              <a:spAutoFit/>
            </a:bodyPr>
            <a:lstStyle/>
            <a:p>
              <a:pPr>
                <a:defRPr/>
              </a:pPr>
              <a:r>
                <a:rPr lang="en-US" sz="825" dirty="0">
                  <a:solidFill>
                    <a:prstClr val="black"/>
                  </a:solidFill>
                  <a:latin typeface="Calibri"/>
                </a:rPr>
                <a:t>Varun </a:t>
              </a:r>
              <a:r>
                <a:rPr lang="en-US" sz="825" dirty="0" err="1">
                  <a:solidFill>
                    <a:prstClr val="black"/>
                  </a:solidFill>
                  <a:latin typeface="Calibri"/>
                </a:rPr>
                <a:t>Mithal</a:t>
              </a:r>
              <a:endParaRPr lang="en-US" sz="825" dirty="0">
                <a:solidFill>
                  <a:prstClr val="black"/>
                </a:solidFill>
                <a:latin typeface="Calibri"/>
              </a:endParaRPr>
            </a:p>
          </p:txBody>
        </p:sp>
        <p:sp>
          <p:nvSpPr>
            <p:cNvPr id="54" name="TextBox 53"/>
            <p:cNvSpPr txBox="1"/>
            <p:nvPr/>
          </p:nvSpPr>
          <p:spPr>
            <a:xfrm>
              <a:off x="6559027" y="2734982"/>
              <a:ext cx="1314889" cy="292388"/>
            </a:xfrm>
            <a:prstGeom prst="rect">
              <a:avLst/>
            </a:prstGeom>
            <a:noFill/>
          </p:spPr>
          <p:txBody>
            <a:bodyPr wrap="none" rtlCol="0">
              <a:spAutoFit/>
            </a:bodyPr>
            <a:lstStyle/>
            <a:p>
              <a:pPr>
                <a:defRPr/>
              </a:pPr>
              <a:r>
                <a:rPr lang="en-US" sz="825" dirty="0" err="1">
                  <a:solidFill>
                    <a:prstClr val="black"/>
                  </a:solidFill>
                  <a:latin typeface="Calibri"/>
                </a:rPr>
                <a:t>Guruprasad</a:t>
              </a:r>
              <a:r>
                <a:rPr lang="en-US" sz="825" dirty="0">
                  <a:solidFill>
                    <a:prstClr val="black"/>
                  </a:solidFill>
                  <a:latin typeface="Calibri"/>
                </a:rPr>
                <a:t> </a:t>
              </a:r>
              <a:r>
                <a:rPr lang="en-US" sz="825" dirty="0" err="1">
                  <a:solidFill>
                    <a:prstClr val="black"/>
                  </a:solidFill>
                  <a:latin typeface="Calibri"/>
                </a:rPr>
                <a:t>Nayak</a:t>
              </a:r>
              <a:endParaRPr lang="en-US" sz="825" dirty="0">
                <a:solidFill>
                  <a:prstClr val="black"/>
                </a:solidFill>
                <a:latin typeface="Calibri"/>
              </a:endParaRPr>
            </a:p>
          </p:txBody>
        </p:sp>
        <p:pic>
          <p:nvPicPr>
            <p:cNvPr id="55" name="Picture 16" descr="Praveen Ravirathinam - Graduate Research Assistant - University of  Minnesota | LinkedI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82160" y="185351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rotWithShape="1">
            <a:blip r:embed="rId22"/>
            <a:srcRect l="502" r="502"/>
            <a:stretch/>
          </p:blipFill>
          <p:spPr>
            <a:xfrm>
              <a:off x="8849928" y="1859802"/>
              <a:ext cx="914400" cy="914400"/>
            </a:xfrm>
            <a:prstGeom prst="rect">
              <a:avLst/>
            </a:prstGeom>
          </p:spPr>
        </p:pic>
        <p:sp>
          <p:nvSpPr>
            <p:cNvPr id="58" name="TextBox 57"/>
            <p:cNvSpPr txBox="1"/>
            <p:nvPr/>
          </p:nvSpPr>
          <p:spPr>
            <a:xfrm>
              <a:off x="8801433" y="2693115"/>
              <a:ext cx="1011389" cy="461665"/>
            </a:xfrm>
            <a:prstGeom prst="rect">
              <a:avLst/>
            </a:prstGeom>
            <a:noFill/>
          </p:spPr>
          <p:txBody>
            <a:bodyPr wrap="none" rtlCol="0">
              <a:spAutoFit/>
            </a:bodyPr>
            <a:lstStyle/>
            <a:p>
              <a:pPr algn="ctr"/>
              <a:r>
                <a:rPr lang="en-US" sz="825" dirty="0"/>
                <a:t>Arvind </a:t>
              </a:r>
            </a:p>
            <a:p>
              <a:pPr algn="ctr"/>
              <a:r>
                <a:rPr lang="en-US" sz="825" dirty="0" err="1"/>
                <a:t>Renganathan</a:t>
              </a:r>
              <a:endParaRPr lang="en-US" sz="825" dirty="0"/>
            </a:p>
          </p:txBody>
        </p:sp>
        <p:pic>
          <p:nvPicPr>
            <p:cNvPr id="2064" name="Picture 16" descr="https://lh4.googleusercontent.com/gOnirBtiijHjGz7TkVZb2QBQUpOSAywft03Is0IYzR3BgeO-eIs3_1YFplmulsSXjxpP-rbTA2TNbMizTD5yZA7K3iFUH_lB3huXBQO0_6gc99bw1s697Vj6EYUvdoVGMg=w1280"/>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1914" r="21914"/>
            <a:stretch/>
          </p:blipFill>
          <p:spPr bwMode="auto">
            <a:xfrm>
              <a:off x="9898577" y="184888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9850566" y="2707124"/>
              <a:ext cx="1101156" cy="292388"/>
            </a:xfrm>
            <a:prstGeom prst="rect">
              <a:avLst/>
            </a:prstGeom>
            <a:noFill/>
          </p:spPr>
          <p:txBody>
            <a:bodyPr wrap="none" rtlCol="0">
              <a:spAutoFit/>
            </a:bodyPr>
            <a:lstStyle/>
            <a:p>
              <a:pPr>
                <a:defRPr/>
              </a:pPr>
              <a:r>
                <a:rPr lang="en-US" sz="825" dirty="0" err="1">
                  <a:solidFill>
                    <a:prstClr val="black"/>
                  </a:solidFill>
                  <a:latin typeface="Calibri"/>
                </a:rPr>
                <a:t>Somya</a:t>
              </a:r>
              <a:r>
                <a:rPr lang="en-US" sz="825" dirty="0">
                  <a:solidFill>
                    <a:prstClr val="black"/>
                  </a:solidFill>
                  <a:latin typeface="Calibri"/>
                </a:rPr>
                <a:t> Sharma</a:t>
              </a:r>
            </a:p>
          </p:txBody>
        </p:sp>
      </p:grpSp>
      <p:pic>
        <p:nvPicPr>
          <p:cNvPr id="61" name="Picture 18" descr="Michael Steinbach&amp;amp;#39;s Home Page.."/>
          <p:cNvPicPr>
            <a:picLocks noChangeAspect="1" noChangeArrowheads="1"/>
          </p:cNvPicPr>
          <p:nvPr/>
        </p:nvPicPr>
        <p:blipFill rotWithShape="1">
          <a:blip r:embed="rId24">
            <a:extLst>
              <a:ext uri="{28A0092B-C50C-407E-A947-70E740481C1C}">
                <a14:useLocalDpi xmlns:a14="http://schemas.microsoft.com/office/drawing/2010/main" val="0"/>
              </a:ext>
            </a:extLst>
          </a:blip>
          <a:srcRect l="1049" t="7251" r="1049" b="26888"/>
          <a:stretch/>
        </p:blipFill>
        <p:spPr bwMode="auto">
          <a:xfrm>
            <a:off x="233551" y="4953973"/>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116682" y="5605159"/>
            <a:ext cx="976549" cy="219291"/>
          </a:xfrm>
          <a:prstGeom prst="rect">
            <a:avLst/>
          </a:prstGeom>
          <a:noFill/>
        </p:spPr>
        <p:txBody>
          <a:bodyPr wrap="none" rtlCol="0">
            <a:spAutoFit/>
          </a:bodyPr>
          <a:lstStyle/>
          <a:p>
            <a:pPr>
              <a:defRPr/>
            </a:pPr>
            <a:r>
              <a:rPr lang="en-US" sz="825" dirty="0">
                <a:solidFill>
                  <a:prstClr val="black"/>
                </a:solidFill>
                <a:latin typeface="Calibri"/>
              </a:rPr>
              <a:t>Michael Steinbach</a:t>
            </a:r>
          </a:p>
        </p:txBody>
      </p:sp>
      <p:grpSp>
        <p:nvGrpSpPr>
          <p:cNvPr id="17" name="Group 16"/>
          <p:cNvGrpSpPr/>
          <p:nvPr/>
        </p:nvGrpSpPr>
        <p:grpSpPr>
          <a:xfrm>
            <a:off x="1022551" y="4952944"/>
            <a:ext cx="3128043" cy="963758"/>
            <a:chOff x="254863" y="3066762"/>
            <a:chExt cx="4170723" cy="1285011"/>
          </a:xfrm>
        </p:grpSpPr>
        <p:pic>
          <p:nvPicPr>
            <p:cNvPr id="63" name="Picture 22" descr="2 &amp;amp;quot;Kshitij Tayal&amp;amp;quot; profiles | LinkedIn"/>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1757" y="306989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54863" y="3936382"/>
              <a:ext cx="928032" cy="292388"/>
            </a:xfrm>
            <a:prstGeom prst="rect">
              <a:avLst/>
            </a:prstGeom>
            <a:noFill/>
          </p:spPr>
          <p:txBody>
            <a:bodyPr wrap="none" rtlCol="0">
              <a:spAutoFit/>
            </a:bodyPr>
            <a:lstStyle/>
            <a:p>
              <a:pPr>
                <a:defRPr/>
              </a:pPr>
              <a:r>
                <a:rPr lang="en-US" sz="825" dirty="0" err="1">
                  <a:solidFill>
                    <a:prstClr val="black"/>
                  </a:solidFill>
                  <a:latin typeface="Calibri"/>
                </a:rPr>
                <a:t>Kshitij</a:t>
              </a:r>
              <a:r>
                <a:rPr lang="en-US" sz="825" dirty="0">
                  <a:solidFill>
                    <a:prstClr val="black"/>
                  </a:solidFill>
                  <a:latin typeface="Calibri"/>
                </a:rPr>
                <a:t> </a:t>
              </a:r>
              <a:r>
                <a:rPr lang="en-US" sz="825" dirty="0" err="1">
                  <a:solidFill>
                    <a:prstClr val="black"/>
                  </a:solidFill>
                  <a:latin typeface="Calibri"/>
                </a:rPr>
                <a:t>Tayal</a:t>
              </a:r>
              <a:endParaRPr lang="en-US" sz="825" dirty="0">
                <a:solidFill>
                  <a:prstClr val="black"/>
                </a:solidFill>
                <a:latin typeface="Calibri"/>
              </a:endParaRPr>
            </a:p>
          </p:txBody>
        </p:sp>
        <p:pic>
          <p:nvPicPr>
            <p:cNvPr id="65" name="Picture 10" descr="https://www-users.cse.umn.edu/~ksteinha/images/karsten_steinhaeuser.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 t="9214" r="1077" b="15855"/>
            <a:stretch/>
          </p:blipFill>
          <p:spPr bwMode="auto">
            <a:xfrm>
              <a:off x="1341938" y="306989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261308" y="3890108"/>
              <a:ext cx="998565" cy="461665"/>
            </a:xfrm>
            <a:prstGeom prst="rect">
              <a:avLst/>
            </a:prstGeom>
            <a:noFill/>
          </p:spPr>
          <p:txBody>
            <a:bodyPr wrap="none" rtlCol="0">
              <a:spAutoFit/>
            </a:bodyPr>
            <a:lstStyle/>
            <a:p>
              <a:pPr algn="ctr"/>
              <a:r>
                <a:rPr lang="en-US" sz="825" dirty="0" err="1"/>
                <a:t>Karsten</a:t>
              </a:r>
              <a:endParaRPr lang="en-US" sz="825" dirty="0"/>
            </a:p>
            <a:p>
              <a:pPr algn="ctr"/>
              <a:r>
                <a:rPr lang="en-US" sz="825" dirty="0" err="1"/>
                <a:t>Steinhaueser</a:t>
              </a:r>
              <a:endParaRPr lang="en-US" sz="825" dirty="0"/>
            </a:p>
          </p:txBody>
        </p:sp>
        <p:pic>
          <p:nvPicPr>
            <p:cNvPr id="67" name="Picture 32" descr="Jared WILLARD | PhD Candidate | University of Minnesota Twin Cities, MN |  UMN | Department of Computer Science and Engineeri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17980" y="3066762"/>
              <a:ext cx="914399"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2401252" y="3936382"/>
              <a:ext cx="1000701" cy="292388"/>
            </a:xfrm>
            <a:prstGeom prst="rect">
              <a:avLst/>
            </a:prstGeom>
            <a:noFill/>
          </p:spPr>
          <p:txBody>
            <a:bodyPr wrap="none" rtlCol="0">
              <a:spAutoFit/>
            </a:bodyPr>
            <a:lstStyle/>
            <a:p>
              <a:pPr>
                <a:defRPr/>
              </a:pPr>
              <a:r>
                <a:rPr lang="en-US" sz="825" dirty="0">
                  <a:solidFill>
                    <a:prstClr val="black"/>
                  </a:solidFill>
                  <a:latin typeface="Calibri"/>
                </a:rPr>
                <a:t>Jared Willard</a:t>
              </a:r>
            </a:p>
          </p:txBody>
        </p:sp>
        <p:pic>
          <p:nvPicPr>
            <p:cNvPr id="69" name="Picture 68"/>
            <p:cNvPicPr>
              <a:picLocks noChangeAspect="1"/>
            </p:cNvPicPr>
            <p:nvPr/>
          </p:nvPicPr>
          <p:blipFill rotWithShape="1">
            <a:blip r:embed="rId28"/>
            <a:srcRect l="14581" t="8910" r="11717" b="16344"/>
            <a:stretch/>
          </p:blipFill>
          <p:spPr>
            <a:xfrm>
              <a:off x="3476256" y="3069373"/>
              <a:ext cx="914400" cy="914400"/>
            </a:xfrm>
            <a:prstGeom prst="rect">
              <a:avLst/>
            </a:prstGeom>
          </p:spPr>
        </p:pic>
        <p:sp>
          <p:nvSpPr>
            <p:cNvPr id="70" name="TextBox 69"/>
            <p:cNvSpPr txBox="1"/>
            <p:nvPr/>
          </p:nvSpPr>
          <p:spPr>
            <a:xfrm>
              <a:off x="3431297" y="3915549"/>
              <a:ext cx="994289" cy="292388"/>
            </a:xfrm>
            <a:prstGeom prst="rect">
              <a:avLst/>
            </a:prstGeom>
            <a:noFill/>
          </p:spPr>
          <p:txBody>
            <a:bodyPr wrap="none" rtlCol="0">
              <a:spAutoFit/>
            </a:bodyPr>
            <a:lstStyle/>
            <a:p>
              <a:pPr>
                <a:defRPr/>
              </a:pPr>
              <a:r>
                <a:rPr lang="en-US" sz="825" dirty="0" err="1">
                  <a:solidFill>
                    <a:prstClr val="black"/>
                  </a:solidFill>
                  <a:latin typeface="Calibri"/>
                </a:rPr>
                <a:t>Shaoming</a:t>
              </a:r>
              <a:r>
                <a:rPr lang="en-US" sz="825" dirty="0">
                  <a:solidFill>
                    <a:prstClr val="black"/>
                  </a:solidFill>
                  <a:latin typeface="Calibri"/>
                </a:rPr>
                <a:t> Xu</a:t>
              </a:r>
            </a:p>
          </p:txBody>
        </p:sp>
      </p:grpSp>
      <p:sp>
        <p:nvSpPr>
          <p:cNvPr id="2049" name="TextBox 2048"/>
          <p:cNvSpPr txBox="1"/>
          <p:nvPr/>
        </p:nvSpPr>
        <p:spPr>
          <a:xfrm>
            <a:off x="4239746" y="3363424"/>
            <a:ext cx="4771008" cy="507831"/>
          </a:xfrm>
          <a:prstGeom prst="rect">
            <a:avLst/>
          </a:prstGeom>
          <a:noFill/>
        </p:spPr>
        <p:txBody>
          <a:bodyPr wrap="square" rtlCol="0">
            <a:spAutoFit/>
          </a:bodyPr>
          <a:lstStyle/>
          <a:p>
            <a:pPr>
              <a:defRPr/>
            </a:pPr>
            <a:r>
              <a:rPr lang="en-US" sz="1350" b="1" dirty="0">
                <a:solidFill>
                  <a:prstClr val="black"/>
                </a:solidFill>
              </a:rPr>
              <a:t>UMN: </a:t>
            </a:r>
            <a:r>
              <a:rPr lang="en-US" sz="1350" dirty="0" err="1">
                <a:solidFill>
                  <a:prstClr val="black"/>
                </a:solidFill>
              </a:rPr>
              <a:t>Arindam</a:t>
            </a:r>
            <a:r>
              <a:rPr lang="en-US" sz="1350" dirty="0">
                <a:solidFill>
                  <a:prstClr val="black"/>
                </a:solidFill>
              </a:rPr>
              <a:t> Banerjee, </a:t>
            </a:r>
            <a:r>
              <a:rPr lang="en-US" sz="1350" dirty="0" err="1">
                <a:solidFill>
                  <a:prstClr val="black"/>
                </a:solidFill>
              </a:rPr>
              <a:t>Snigdhansu</a:t>
            </a:r>
            <a:r>
              <a:rPr lang="en-US" sz="1350" dirty="0">
                <a:solidFill>
                  <a:prstClr val="black"/>
                </a:solidFill>
              </a:rPr>
              <a:t> Chatterjee, </a:t>
            </a:r>
            <a:r>
              <a:rPr lang="en-US" sz="1350" dirty="0" err="1">
                <a:solidFill>
                  <a:prstClr val="black"/>
                </a:solidFill>
              </a:rPr>
              <a:t>Zhenong</a:t>
            </a:r>
            <a:r>
              <a:rPr lang="en-US" sz="1350" dirty="0">
                <a:solidFill>
                  <a:prstClr val="black"/>
                </a:solidFill>
              </a:rPr>
              <a:t> </a:t>
            </a:r>
            <a:r>
              <a:rPr lang="en-US" sz="1350" dirty="0" err="1">
                <a:solidFill>
                  <a:prstClr val="black"/>
                </a:solidFill>
              </a:rPr>
              <a:t>Jin</a:t>
            </a:r>
            <a:r>
              <a:rPr lang="en-US" sz="1350" dirty="0">
                <a:solidFill>
                  <a:prstClr val="black"/>
                </a:solidFill>
              </a:rPr>
              <a:t>, Stefan </a:t>
            </a:r>
            <a:r>
              <a:rPr lang="en-US" sz="1350" dirty="0" err="1">
                <a:solidFill>
                  <a:prstClr val="black"/>
                </a:solidFill>
              </a:rPr>
              <a:t>Liess</a:t>
            </a:r>
            <a:r>
              <a:rPr lang="en-US" sz="1350" dirty="0">
                <a:solidFill>
                  <a:prstClr val="black"/>
                </a:solidFill>
              </a:rPr>
              <a:t>, John </a:t>
            </a:r>
            <a:r>
              <a:rPr lang="en-US" sz="1350" dirty="0" err="1">
                <a:solidFill>
                  <a:prstClr val="black"/>
                </a:solidFill>
              </a:rPr>
              <a:t>Nieber</a:t>
            </a:r>
            <a:r>
              <a:rPr lang="en-US" sz="1350" dirty="0">
                <a:solidFill>
                  <a:prstClr val="black"/>
                </a:solidFill>
              </a:rPr>
              <a:t>, Phil </a:t>
            </a:r>
            <a:r>
              <a:rPr lang="en-US" sz="1350" dirty="0" err="1">
                <a:solidFill>
                  <a:prstClr val="black"/>
                </a:solidFill>
              </a:rPr>
              <a:t>Pardey</a:t>
            </a:r>
            <a:r>
              <a:rPr lang="en-US" sz="1350" dirty="0">
                <a:solidFill>
                  <a:prstClr val="black"/>
                </a:solidFill>
              </a:rPr>
              <a:t>, Shashi </a:t>
            </a:r>
            <a:r>
              <a:rPr lang="en-US" sz="1350" dirty="0" err="1">
                <a:solidFill>
                  <a:prstClr val="black"/>
                </a:solidFill>
              </a:rPr>
              <a:t>Shekhar</a:t>
            </a:r>
            <a:endParaRPr lang="en-US" sz="1350" dirty="0">
              <a:solidFill>
                <a:prstClr val="black"/>
              </a:solidFill>
            </a:endParaRPr>
          </a:p>
        </p:txBody>
      </p:sp>
      <p:sp>
        <p:nvSpPr>
          <p:cNvPr id="2053" name="TextBox 2052"/>
          <p:cNvSpPr txBox="1"/>
          <p:nvPr/>
        </p:nvSpPr>
        <p:spPr>
          <a:xfrm>
            <a:off x="4238314" y="3905813"/>
            <a:ext cx="4061456" cy="1338828"/>
          </a:xfrm>
          <a:prstGeom prst="rect">
            <a:avLst/>
          </a:prstGeom>
          <a:noFill/>
        </p:spPr>
        <p:txBody>
          <a:bodyPr wrap="square" rtlCol="0">
            <a:spAutoFit/>
          </a:bodyPr>
          <a:lstStyle/>
          <a:p>
            <a:pPr>
              <a:defRPr/>
            </a:pPr>
            <a:r>
              <a:rPr lang="en-US" sz="1350" b="1" dirty="0">
                <a:solidFill>
                  <a:prstClr val="black"/>
                </a:solidFill>
              </a:rPr>
              <a:t>NCSU:</a:t>
            </a:r>
            <a:r>
              <a:rPr lang="en-US" sz="1350" dirty="0">
                <a:solidFill>
                  <a:prstClr val="black"/>
                </a:solidFill>
              </a:rPr>
              <a:t> </a:t>
            </a:r>
            <a:r>
              <a:rPr lang="en-US" sz="1350" dirty="0" err="1">
                <a:solidFill>
                  <a:prstClr val="black"/>
                </a:solidFill>
              </a:rPr>
              <a:t>Nagiza</a:t>
            </a:r>
            <a:r>
              <a:rPr lang="en-US" sz="1350" dirty="0">
                <a:solidFill>
                  <a:prstClr val="black"/>
                </a:solidFill>
              </a:rPr>
              <a:t> </a:t>
            </a:r>
            <a:r>
              <a:rPr lang="en-US" sz="1350" dirty="0" err="1">
                <a:solidFill>
                  <a:prstClr val="black"/>
                </a:solidFill>
              </a:rPr>
              <a:t>Samatova</a:t>
            </a:r>
            <a:r>
              <a:rPr lang="en-US" sz="1350" dirty="0">
                <a:solidFill>
                  <a:prstClr val="black"/>
                </a:solidFill>
              </a:rPr>
              <a:t>, Fredrick </a:t>
            </a:r>
            <a:r>
              <a:rPr lang="en-US" sz="1350" dirty="0" err="1">
                <a:solidFill>
                  <a:prstClr val="black"/>
                </a:solidFill>
              </a:rPr>
              <a:t>Semazzi</a:t>
            </a:r>
            <a:r>
              <a:rPr lang="en-US" sz="1350" dirty="0">
                <a:solidFill>
                  <a:prstClr val="black"/>
                </a:solidFill>
              </a:rPr>
              <a:t>  </a:t>
            </a:r>
          </a:p>
          <a:p>
            <a:pPr>
              <a:defRPr/>
            </a:pPr>
            <a:r>
              <a:rPr lang="en-US" sz="1350" b="1" dirty="0">
                <a:solidFill>
                  <a:prstClr val="black"/>
                </a:solidFill>
              </a:rPr>
              <a:t>Northeastern University:</a:t>
            </a:r>
            <a:r>
              <a:rPr lang="en-US" sz="1350" dirty="0">
                <a:solidFill>
                  <a:prstClr val="black"/>
                </a:solidFill>
              </a:rPr>
              <a:t> </a:t>
            </a:r>
            <a:r>
              <a:rPr lang="en-US" sz="1350" dirty="0" err="1">
                <a:solidFill>
                  <a:prstClr val="black"/>
                </a:solidFill>
              </a:rPr>
              <a:t>Auroop</a:t>
            </a:r>
            <a:r>
              <a:rPr lang="en-US" sz="1350" dirty="0">
                <a:solidFill>
                  <a:prstClr val="black"/>
                </a:solidFill>
              </a:rPr>
              <a:t> </a:t>
            </a:r>
            <a:r>
              <a:rPr lang="en-US" sz="1350" dirty="0" err="1">
                <a:solidFill>
                  <a:prstClr val="black"/>
                </a:solidFill>
              </a:rPr>
              <a:t>Ganguly</a:t>
            </a:r>
            <a:r>
              <a:rPr lang="en-US" sz="1350" dirty="0">
                <a:solidFill>
                  <a:prstClr val="black"/>
                </a:solidFill>
              </a:rPr>
              <a:t> </a:t>
            </a:r>
          </a:p>
          <a:p>
            <a:pPr>
              <a:defRPr/>
            </a:pPr>
            <a:r>
              <a:rPr lang="en-US" sz="1350" b="1" dirty="0">
                <a:solidFill>
                  <a:prstClr val="black"/>
                </a:solidFill>
              </a:rPr>
              <a:t>North Carolina A&amp;T:</a:t>
            </a:r>
            <a:r>
              <a:rPr lang="en-US" sz="1350" dirty="0">
                <a:solidFill>
                  <a:prstClr val="black"/>
                </a:solidFill>
              </a:rPr>
              <a:t> </a:t>
            </a:r>
            <a:r>
              <a:rPr lang="en-US" sz="1350" dirty="0" err="1">
                <a:solidFill>
                  <a:prstClr val="black"/>
                </a:solidFill>
              </a:rPr>
              <a:t>Abdollah</a:t>
            </a:r>
            <a:r>
              <a:rPr lang="en-US" sz="1350" dirty="0">
                <a:solidFill>
                  <a:prstClr val="black"/>
                </a:solidFill>
              </a:rPr>
              <a:t> </a:t>
            </a:r>
            <a:r>
              <a:rPr lang="en-US" sz="1350" dirty="0" err="1">
                <a:solidFill>
                  <a:prstClr val="black"/>
                </a:solidFill>
              </a:rPr>
              <a:t>Homaifar</a:t>
            </a:r>
            <a:endParaRPr lang="en-US" sz="1350" dirty="0">
              <a:solidFill>
                <a:prstClr val="black"/>
              </a:solidFill>
            </a:endParaRPr>
          </a:p>
          <a:p>
            <a:pPr>
              <a:defRPr/>
            </a:pPr>
            <a:r>
              <a:rPr lang="en-US" sz="1350" b="1" dirty="0">
                <a:solidFill>
                  <a:prstClr val="black"/>
                </a:solidFill>
              </a:rPr>
              <a:t>NASA Ames:</a:t>
            </a:r>
            <a:r>
              <a:rPr lang="en-US" sz="1350" dirty="0">
                <a:solidFill>
                  <a:prstClr val="black"/>
                </a:solidFill>
              </a:rPr>
              <a:t> Ramakrishna </a:t>
            </a:r>
            <a:r>
              <a:rPr lang="en-US" sz="1350" dirty="0" err="1">
                <a:solidFill>
                  <a:prstClr val="black"/>
                </a:solidFill>
              </a:rPr>
              <a:t>Nemani</a:t>
            </a:r>
            <a:r>
              <a:rPr lang="en-US" sz="1350" dirty="0">
                <a:solidFill>
                  <a:prstClr val="black"/>
                </a:solidFill>
              </a:rPr>
              <a:t>, </a:t>
            </a:r>
            <a:r>
              <a:rPr lang="en-US" sz="1350" dirty="0" err="1">
                <a:solidFill>
                  <a:prstClr val="black"/>
                </a:solidFill>
              </a:rPr>
              <a:t>Nikunj</a:t>
            </a:r>
            <a:r>
              <a:rPr lang="en-US" sz="1350" dirty="0">
                <a:solidFill>
                  <a:prstClr val="black"/>
                </a:solidFill>
              </a:rPr>
              <a:t> </a:t>
            </a:r>
            <a:r>
              <a:rPr lang="en-US" sz="1350" dirty="0" err="1">
                <a:solidFill>
                  <a:prstClr val="black"/>
                </a:solidFill>
              </a:rPr>
              <a:t>Oza</a:t>
            </a:r>
            <a:endParaRPr lang="en-US" sz="1350" dirty="0">
              <a:solidFill>
                <a:prstClr val="black"/>
              </a:solidFill>
            </a:endParaRPr>
          </a:p>
          <a:p>
            <a:pPr>
              <a:defRPr/>
            </a:pPr>
            <a:r>
              <a:rPr lang="en-US" sz="1350" b="1" dirty="0">
                <a:solidFill>
                  <a:prstClr val="black"/>
                </a:solidFill>
              </a:rPr>
              <a:t>Penn State: </a:t>
            </a:r>
            <a:r>
              <a:rPr lang="en-US" sz="1350" dirty="0">
                <a:solidFill>
                  <a:prstClr val="black"/>
                </a:solidFill>
              </a:rPr>
              <a:t>Christopher Duffy</a:t>
            </a:r>
            <a:endParaRPr lang="en-US" sz="1350" b="1" dirty="0">
              <a:solidFill>
                <a:prstClr val="black"/>
              </a:solidFill>
            </a:endParaRPr>
          </a:p>
          <a:p>
            <a:endParaRPr lang="en-US" sz="1350" dirty="0"/>
          </a:p>
        </p:txBody>
      </p:sp>
      <p:sp>
        <p:nvSpPr>
          <p:cNvPr id="75" name="TextBox 74"/>
          <p:cNvSpPr txBox="1"/>
          <p:nvPr/>
        </p:nvSpPr>
        <p:spPr>
          <a:xfrm>
            <a:off x="4237963" y="4928917"/>
            <a:ext cx="4061456" cy="1131079"/>
          </a:xfrm>
          <a:prstGeom prst="rect">
            <a:avLst/>
          </a:prstGeom>
          <a:noFill/>
        </p:spPr>
        <p:txBody>
          <a:bodyPr wrap="square" rtlCol="0">
            <a:spAutoFit/>
          </a:bodyPr>
          <a:lstStyle/>
          <a:p>
            <a:pPr>
              <a:defRPr/>
            </a:pPr>
            <a:r>
              <a:rPr lang="en-US" sz="1350" b="1" dirty="0">
                <a:solidFill>
                  <a:prstClr val="black"/>
                </a:solidFill>
              </a:rPr>
              <a:t>UCLA:</a:t>
            </a:r>
            <a:r>
              <a:rPr lang="en-US" sz="1350" dirty="0">
                <a:solidFill>
                  <a:prstClr val="black"/>
                </a:solidFill>
              </a:rPr>
              <a:t> Dennis </a:t>
            </a:r>
            <a:r>
              <a:rPr lang="en-US" sz="1350" dirty="0" err="1">
                <a:solidFill>
                  <a:prstClr val="black"/>
                </a:solidFill>
              </a:rPr>
              <a:t>Lettenmaier</a:t>
            </a:r>
            <a:r>
              <a:rPr lang="en-US" sz="1350" dirty="0">
                <a:solidFill>
                  <a:prstClr val="black"/>
                </a:solidFill>
              </a:rPr>
              <a:t>, Miriam </a:t>
            </a:r>
            <a:r>
              <a:rPr lang="en-US" sz="1350" dirty="0" err="1">
                <a:solidFill>
                  <a:prstClr val="black"/>
                </a:solidFill>
              </a:rPr>
              <a:t>Marlier</a:t>
            </a:r>
            <a:endParaRPr lang="en-US" sz="1350" dirty="0">
              <a:solidFill>
                <a:prstClr val="black"/>
              </a:solidFill>
            </a:endParaRPr>
          </a:p>
          <a:p>
            <a:pPr>
              <a:defRPr/>
            </a:pPr>
            <a:r>
              <a:rPr lang="en-US" sz="1350" b="1" dirty="0">
                <a:solidFill>
                  <a:prstClr val="black"/>
                </a:solidFill>
              </a:rPr>
              <a:t>U of Wisconsin:</a:t>
            </a:r>
            <a:r>
              <a:rPr lang="en-US" sz="1350" dirty="0">
                <a:solidFill>
                  <a:prstClr val="black"/>
                </a:solidFill>
              </a:rPr>
              <a:t> Paul Hanson, Hilary Dugan</a:t>
            </a:r>
          </a:p>
          <a:p>
            <a:pPr>
              <a:defRPr/>
            </a:pPr>
            <a:r>
              <a:rPr lang="en-US" sz="1350" b="1" dirty="0">
                <a:solidFill>
                  <a:prstClr val="black"/>
                </a:solidFill>
              </a:rPr>
              <a:t>USGS:</a:t>
            </a:r>
            <a:r>
              <a:rPr lang="en-US" sz="1350" dirty="0">
                <a:solidFill>
                  <a:prstClr val="black"/>
                </a:solidFill>
              </a:rPr>
              <a:t> Alison Appling, Jordan Read, Jeff </a:t>
            </a:r>
            <a:r>
              <a:rPr lang="en-US" sz="1350" dirty="0" err="1">
                <a:solidFill>
                  <a:prstClr val="black"/>
                </a:solidFill>
              </a:rPr>
              <a:t>Stadler</a:t>
            </a:r>
            <a:r>
              <a:rPr lang="en-US" sz="1350" dirty="0">
                <a:solidFill>
                  <a:prstClr val="black"/>
                </a:solidFill>
              </a:rPr>
              <a:t>, Jacob </a:t>
            </a:r>
            <a:r>
              <a:rPr lang="en-US" sz="1350" dirty="0" err="1">
                <a:solidFill>
                  <a:prstClr val="black"/>
                </a:solidFill>
              </a:rPr>
              <a:t>Zwartz</a:t>
            </a:r>
            <a:endParaRPr lang="en-US" sz="1350" dirty="0">
              <a:solidFill>
                <a:prstClr val="black"/>
              </a:solidFill>
            </a:endParaRPr>
          </a:p>
          <a:p>
            <a:endParaRPr lang="en-US" sz="1350" dirty="0"/>
          </a:p>
        </p:txBody>
      </p:sp>
      <p:sp>
        <p:nvSpPr>
          <p:cNvPr id="2054" name="Rectangle 2053"/>
          <p:cNvSpPr/>
          <p:nvPr/>
        </p:nvSpPr>
        <p:spPr>
          <a:xfrm>
            <a:off x="4204686" y="1378413"/>
            <a:ext cx="4710714" cy="1671564"/>
          </a:xfrm>
          <a:prstGeom prst="rect">
            <a:avLst/>
          </a:prstGeom>
          <a:solidFill>
            <a:schemeClr val="accent4">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NSF: </a:t>
            </a:r>
            <a:r>
              <a:rPr lang="en-US" sz="900" dirty="0">
                <a:solidFill>
                  <a:schemeClr val="tx1"/>
                </a:solidFill>
              </a:rPr>
              <a:t>1029711, Expeditions in Computing: Collaborative Research: Understanding Climate Change: A Data Driven Approach; 1739191, INFEWS/T3: Innovations for Sustainable Food, Energy, And Water Supplies In Intensively Cultivated Regions: Integrating Technologies, Data, And Human Behavior;  1838159, BIGDATA:F: Advancing Deep Learning to Monitor Global Change; 1943721</a:t>
            </a:r>
            <a:r>
              <a:rPr lang="en-US" sz="900" dirty="0" smtClean="0">
                <a:solidFill>
                  <a:schemeClr val="tx1"/>
                </a:solidFill>
              </a:rPr>
              <a:t>, HDR  </a:t>
            </a:r>
            <a:r>
              <a:rPr lang="en-US" sz="900" dirty="0">
                <a:solidFill>
                  <a:schemeClr val="tx1"/>
                </a:solidFill>
              </a:rPr>
              <a:t>Collaborative Research: Knowledge Guided Machine Learning: A Framework for Accelerating Scientific </a:t>
            </a:r>
            <a:r>
              <a:rPr lang="en-US" sz="900" dirty="0" smtClean="0">
                <a:solidFill>
                  <a:schemeClr val="tx1"/>
                </a:solidFill>
              </a:rPr>
              <a:t>Discovery;201962, STC: Learning the Earth with AI and Physics</a:t>
            </a:r>
            <a:endParaRPr lang="en-US" sz="900" dirty="0">
              <a:solidFill>
                <a:schemeClr val="tx1"/>
              </a:solidFill>
            </a:endParaRPr>
          </a:p>
          <a:p>
            <a:r>
              <a:rPr lang="en-US" sz="900" b="1" dirty="0">
                <a:solidFill>
                  <a:schemeClr val="tx1"/>
                </a:solidFill>
              </a:rPr>
              <a:t>NASA:</a:t>
            </a:r>
            <a:r>
              <a:rPr lang="en-US" sz="900" dirty="0">
                <a:solidFill>
                  <a:schemeClr val="tx1"/>
                </a:solidFill>
              </a:rPr>
              <a:t> NNX16AB21G, Scalable Analysis of Earth System Data Using Parallelized Graph-Based Approaches; NNX12AP37G, Integrating Parallel and Distributed Data Mining Algorithms into the NASA Earth Exchange (NEX</a:t>
            </a:r>
            <a:r>
              <a:rPr lang="en-US" sz="900" dirty="0" smtClean="0">
                <a:solidFill>
                  <a:schemeClr val="tx1"/>
                </a:solidFill>
              </a:rPr>
              <a:t>);</a:t>
            </a:r>
            <a:r>
              <a:rPr lang="en-US" sz="900" dirty="0">
                <a:solidFill>
                  <a:schemeClr val="tx1"/>
                </a:solidFill>
              </a:rPr>
              <a:t> </a:t>
            </a:r>
            <a:r>
              <a:rPr lang="en-US" sz="900" b="1" dirty="0" smtClean="0">
                <a:solidFill>
                  <a:schemeClr val="tx1"/>
                </a:solidFill>
              </a:rPr>
              <a:t>Planetary </a:t>
            </a:r>
            <a:r>
              <a:rPr lang="en-US" sz="900" b="1" dirty="0">
                <a:solidFill>
                  <a:schemeClr val="tx1"/>
                </a:solidFill>
              </a:rPr>
              <a:t>Skin Institute</a:t>
            </a:r>
            <a:r>
              <a:rPr lang="en-US" sz="900" dirty="0">
                <a:solidFill>
                  <a:schemeClr val="tx1"/>
                </a:solidFill>
              </a:rPr>
              <a:t>: Global Land Use </a:t>
            </a:r>
            <a:r>
              <a:rPr lang="en-US" sz="900" dirty="0" smtClean="0">
                <a:solidFill>
                  <a:schemeClr val="tx1"/>
                </a:solidFill>
              </a:rPr>
              <a:t>Change; </a:t>
            </a:r>
            <a:r>
              <a:rPr lang="en-US" sz="900" b="1" dirty="0" smtClean="0">
                <a:solidFill>
                  <a:schemeClr val="tx1"/>
                </a:solidFill>
              </a:rPr>
              <a:t>USGS</a:t>
            </a:r>
            <a:r>
              <a:rPr lang="en-US" sz="900" b="1" dirty="0">
                <a:solidFill>
                  <a:schemeClr val="tx1"/>
                </a:solidFill>
              </a:rPr>
              <a:t>: </a:t>
            </a:r>
            <a:r>
              <a:rPr lang="en-US" sz="900" dirty="0">
                <a:solidFill>
                  <a:schemeClr val="tx1"/>
                </a:solidFill>
              </a:rPr>
              <a:t>Process guided machine learning for water temperature </a:t>
            </a:r>
            <a:r>
              <a:rPr lang="en-US" sz="900" dirty="0" smtClean="0">
                <a:solidFill>
                  <a:schemeClr val="tx1"/>
                </a:solidFill>
              </a:rPr>
              <a:t>prediction</a:t>
            </a:r>
            <a:r>
              <a:rPr lang="en-US" sz="900" b="1" dirty="0" smtClean="0">
                <a:solidFill>
                  <a:schemeClr val="tx1"/>
                </a:solidFill>
              </a:rPr>
              <a:t>; ARPA-E</a:t>
            </a:r>
            <a:r>
              <a:rPr lang="en-US" sz="900" dirty="0" smtClean="0">
                <a:solidFill>
                  <a:schemeClr val="tx1"/>
                </a:solidFill>
              </a:rPr>
              <a:t>: SMARTFARM Phase 2</a:t>
            </a:r>
            <a:endParaRPr lang="en-US" sz="900" b="1" dirty="0">
              <a:solidFill>
                <a:schemeClr val="tx1"/>
              </a:solidFill>
            </a:endParaRPr>
          </a:p>
        </p:txBody>
      </p:sp>
      <p:sp>
        <p:nvSpPr>
          <p:cNvPr id="71" name="Title 1"/>
          <p:cNvSpPr txBox="1">
            <a:spLocks/>
          </p:cNvSpPr>
          <p:nvPr/>
        </p:nvSpPr>
        <p:spPr>
          <a:xfrm>
            <a:off x="4204687" y="2936262"/>
            <a:ext cx="4068587" cy="656105"/>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Collaborators</a:t>
            </a: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GLASSNET, Purdue University, 4/7/2022</a:t>
            </a:r>
            <a:endParaRPr lang="en-US" dirty="0">
              <a:solidFill>
                <a:prstClr val="black">
                  <a:tint val="75000"/>
                </a:prstClr>
              </a:solidFill>
            </a:endParaRPr>
          </a:p>
        </p:txBody>
      </p:sp>
    </p:spTree>
    <p:extLst>
      <p:ext uri="{BB962C8B-B14F-4D97-AF65-F5344CB8AC3E}">
        <p14:creationId xmlns:p14="http://schemas.microsoft.com/office/powerpoint/2010/main" val="2840736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38" y="0"/>
            <a:ext cx="8769429" cy="853066"/>
          </a:xfrm>
        </p:spPr>
        <p:txBody>
          <a:bodyPr>
            <a:normAutofit fontScale="90000"/>
          </a:bodyPr>
          <a:lstStyle/>
          <a:p>
            <a:r>
              <a:rPr lang="en-US" sz="3000" dirty="0" smtClean="0"/>
              <a:t> </a:t>
            </a:r>
            <a:r>
              <a:rPr lang="en-US" sz="2700" dirty="0" smtClean="0"/>
              <a:t>Environmental Grand Challenges of the 21</a:t>
            </a:r>
            <a:r>
              <a:rPr lang="en-US" sz="2700" baseline="30000" dirty="0" smtClean="0"/>
              <a:t>st</a:t>
            </a:r>
            <a:r>
              <a:rPr lang="en-US" sz="2700" dirty="0" smtClean="0"/>
              <a:t> Century</a:t>
            </a:r>
            <a:endParaRPr lang="en-US" sz="2700" dirty="0"/>
          </a:p>
        </p:txBody>
      </p:sp>
      <p:pic>
        <p:nvPicPr>
          <p:cNvPr id="19" name="Picture 18">
            <a:extLst>
              <a:ext uri="{FF2B5EF4-FFF2-40B4-BE49-F238E27FC236}">
                <a16:creationId xmlns:a16="http://schemas.microsoft.com/office/drawing/2014/main" id="{E7B76C18-0F80-4C1D-BDAC-B9E1589C85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272"/>
          <a:stretch/>
        </p:blipFill>
        <p:spPr>
          <a:xfrm>
            <a:off x="251156" y="4195678"/>
            <a:ext cx="2560320" cy="1976522"/>
          </a:xfrm>
          <a:prstGeom prst="rect">
            <a:avLst/>
          </a:prstGeom>
        </p:spPr>
      </p:pic>
      <p:pic>
        <p:nvPicPr>
          <p:cNvPr id="20" name="Picture 19">
            <a:extLst>
              <a:ext uri="{FF2B5EF4-FFF2-40B4-BE49-F238E27FC236}">
                <a16:creationId xmlns:a16="http://schemas.microsoft.com/office/drawing/2014/main" id="{4F5639E2-9FF4-4E6D-80C2-F79B4A993150}"/>
              </a:ext>
            </a:extLst>
          </p:cNvPr>
          <p:cNvPicPr>
            <a:picLocks noChangeAspect="1"/>
          </p:cNvPicPr>
          <p:nvPr/>
        </p:nvPicPr>
        <p:blipFill>
          <a:blip r:embed="rId4"/>
          <a:stretch>
            <a:fillRect/>
          </a:stretch>
        </p:blipFill>
        <p:spPr>
          <a:xfrm>
            <a:off x="2057400" y="5229711"/>
            <a:ext cx="884138" cy="653788"/>
          </a:xfrm>
          <a:prstGeom prst="rect">
            <a:avLst/>
          </a:prstGeom>
        </p:spPr>
      </p:pic>
      <p:pic>
        <p:nvPicPr>
          <p:cNvPr id="23" name="Picture 22">
            <a:extLst>
              <a:ext uri="{FF2B5EF4-FFF2-40B4-BE49-F238E27FC236}">
                <a16:creationId xmlns:a16="http://schemas.microsoft.com/office/drawing/2014/main" id="{72271B39-424E-4C12-BB25-4ABA495E7F61}"/>
              </a:ext>
            </a:extLst>
          </p:cNvPr>
          <p:cNvPicPr>
            <a:picLocks noChangeAspect="1"/>
          </p:cNvPicPr>
          <p:nvPr/>
        </p:nvPicPr>
        <p:blipFill>
          <a:blip r:embed="rId5"/>
          <a:stretch>
            <a:fillRect/>
          </a:stretch>
        </p:blipFill>
        <p:spPr>
          <a:xfrm>
            <a:off x="3258231" y="2746756"/>
            <a:ext cx="2373883" cy="2373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717092" y="3521527"/>
            <a:ext cx="2604407" cy="307777"/>
          </a:xfrm>
          <a:prstGeom prst="rect">
            <a:avLst/>
          </a:prstGeom>
          <a:noFill/>
        </p:spPr>
        <p:txBody>
          <a:bodyPr wrap="square" rtlCol="0">
            <a:spAutoFit/>
          </a:bodyPr>
          <a:lstStyle/>
          <a:p>
            <a:r>
              <a:rPr lang="en-US" sz="1400" dirty="0" smtClean="0"/>
              <a:t>Oil Palm Plantations in Indonesia</a:t>
            </a:r>
            <a:endParaRPr lang="en-US" sz="1400" dirty="0"/>
          </a:p>
        </p:txBody>
      </p:sp>
      <p:sp>
        <p:nvSpPr>
          <p:cNvPr id="13" name="TextBox 12"/>
          <p:cNvSpPr txBox="1"/>
          <p:nvPr/>
        </p:nvSpPr>
        <p:spPr>
          <a:xfrm>
            <a:off x="5519523" y="1273314"/>
            <a:ext cx="3030310" cy="707886"/>
          </a:xfrm>
          <a:prstGeom prst="rect">
            <a:avLst/>
          </a:prstGeom>
          <a:noFill/>
        </p:spPr>
        <p:txBody>
          <a:bodyPr wrap="square" rtlCol="0">
            <a:spAutoFit/>
          </a:bodyPr>
          <a:lstStyle/>
          <a:p>
            <a:r>
              <a:rPr lang="en-US" sz="1400" b="1" dirty="0"/>
              <a:t>How to Feed the World Without </a:t>
            </a:r>
            <a:r>
              <a:rPr lang="en-US" sz="1400" b="1" dirty="0" smtClean="0"/>
              <a:t>destroying </a:t>
            </a:r>
            <a:r>
              <a:rPr lang="en-US" sz="1400" b="1" dirty="0"/>
              <a:t>the Planet</a:t>
            </a:r>
            <a:r>
              <a:rPr lang="en-US" sz="1400" b="1" dirty="0" smtClean="0"/>
              <a:t>?</a:t>
            </a:r>
          </a:p>
          <a:p>
            <a:r>
              <a:rPr lang="en-US" sz="1200" i="1" dirty="0" smtClean="0"/>
              <a:t>Cool Green Science by Nature,  July 7, 2017</a:t>
            </a:r>
            <a:endParaRPr lang="en-US" sz="1200" i="1" dirty="0"/>
          </a:p>
        </p:txBody>
      </p:sp>
      <p:sp>
        <p:nvSpPr>
          <p:cNvPr id="14" name="TextBox 13"/>
          <p:cNvSpPr txBox="1"/>
          <p:nvPr/>
        </p:nvSpPr>
        <p:spPr>
          <a:xfrm>
            <a:off x="228600" y="6106988"/>
            <a:ext cx="3317421" cy="307777"/>
          </a:xfrm>
          <a:prstGeom prst="rect">
            <a:avLst/>
          </a:prstGeom>
          <a:noFill/>
        </p:spPr>
        <p:txBody>
          <a:bodyPr wrap="square" rtlCol="0">
            <a:spAutoFit/>
          </a:bodyPr>
          <a:lstStyle/>
          <a:p>
            <a:r>
              <a:rPr lang="en-US" sz="1400" dirty="0" smtClean="0"/>
              <a:t>Harmful Algal Bloom in Lake Erie</a:t>
            </a:r>
            <a:endParaRPr lang="en-US" sz="1400" dirty="0"/>
          </a:p>
        </p:txBody>
      </p:sp>
      <p:sp>
        <p:nvSpPr>
          <p:cNvPr id="15" name="TextBox 14"/>
          <p:cNvSpPr txBox="1"/>
          <p:nvPr/>
        </p:nvSpPr>
        <p:spPr>
          <a:xfrm>
            <a:off x="76200" y="3276600"/>
            <a:ext cx="3317421" cy="307777"/>
          </a:xfrm>
          <a:prstGeom prst="rect">
            <a:avLst/>
          </a:prstGeom>
          <a:noFill/>
        </p:spPr>
        <p:txBody>
          <a:bodyPr wrap="square" rtlCol="0">
            <a:spAutoFit/>
          </a:bodyPr>
          <a:lstStyle/>
          <a:p>
            <a:r>
              <a:rPr lang="en-US" sz="1400" dirty="0" smtClean="0"/>
              <a:t>Increasing frequency of  natural disasters</a:t>
            </a:r>
            <a:endParaRPr lang="en-US" sz="1400" dirty="0"/>
          </a:p>
        </p:txBody>
      </p:sp>
      <p:pic>
        <p:nvPicPr>
          <p:cNvPr id="3" name="Picture 2"/>
          <p:cNvPicPr>
            <a:picLocks noChangeAspect="1"/>
          </p:cNvPicPr>
          <p:nvPr/>
        </p:nvPicPr>
        <p:blipFill>
          <a:blip r:embed="rId6"/>
          <a:stretch>
            <a:fillRect/>
          </a:stretch>
        </p:blipFill>
        <p:spPr>
          <a:xfrm>
            <a:off x="3650475" y="5196587"/>
            <a:ext cx="1622671" cy="71003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7"/>
          <a:stretch>
            <a:fillRect/>
          </a:stretch>
        </p:blipFill>
        <p:spPr>
          <a:xfrm>
            <a:off x="3900669" y="1873426"/>
            <a:ext cx="1061356" cy="797382"/>
          </a:xfrm>
          <a:prstGeom prst="rect">
            <a:avLst/>
          </a:prstGeom>
          <a:effectLst>
            <a:outerShdw blurRad="50800" dist="38100" dir="2700000" algn="tl" rotWithShape="0">
              <a:prstClr val="black">
                <a:alpha val="40000"/>
              </a:prstClr>
            </a:outerShdw>
          </a:effectLst>
        </p:spPr>
      </p:pic>
      <p:sp>
        <p:nvSpPr>
          <p:cNvPr id="6" name="Rectangle 5"/>
          <p:cNvSpPr/>
          <p:nvPr/>
        </p:nvSpPr>
        <p:spPr>
          <a:xfrm>
            <a:off x="282359" y="1305580"/>
            <a:ext cx="2841842" cy="523220"/>
          </a:xfrm>
          <a:prstGeom prst="rect">
            <a:avLst/>
          </a:prstGeom>
        </p:spPr>
        <p:txBody>
          <a:bodyPr wrap="square">
            <a:spAutoFit/>
          </a:bodyPr>
          <a:lstStyle/>
          <a:p>
            <a:pPr fontAlgn="base"/>
            <a:r>
              <a:rPr lang="en-US" sz="1400" b="1" dirty="0" smtClean="0"/>
              <a:t> IPCC Report warns of  ‘irreversible’ impacts of global warming </a:t>
            </a:r>
            <a:r>
              <a:rPr lang="en-US" sz="1100" i="1" dirty="0" smtClean="0">
                <a:solidFill>
                  <a:srgbClr val="121212"/>
                </a:solidFill>
                <a:latin typeface="nyt-cheltenham"/>
              </a:rPr>
              <a:t>2/28/2022</a:t>
            </a:r>
            <a:endParaRPr lang="en-US" sz="1100" i="1" dirty="0">
              <a:solidFill>
                <a:srgbClr val="121212"/>
              </a:solidFill>
              <a:effectLst/>
              <a:latin typeface="nyt-cheltenham"/>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0862" y="1981200"/>
            <a:ext cx="2286000" cy="1525340"/>
          </a:xfrm>
          <a:prstGeom prst="rect">
            <a:avLst/>
          </a:prstGeom>
        </p:spPr>
      </p:pic>
      <p:sp>
        <p:nvSpPr>
          <p:cNvPr id="4" name="Footer Placeholder 3"/>
          <p:cNvSpPr>
            <a:spLocks noGrp="1"/>
          </p:cNvSpPr>
          <p:nvPr>
            <p:ph type="ftr" sz="quarter" idx="11"/>
          </p:nvPr>
        </p:nvSpPr>
        <p:spPr/>
        <p:txBody>
          <a:bodyPr/>
          <a:lstStyle/>
          <a:p>
            <a:r>
              <a:rPr lang="en-US" smtClean="0"/>
              <a:t>GLASSNET, Purdue University, 4/7/2022</a:t>
            </a:r>
            <a:endParaRPr lang="en-US" dirty="0"/>
          </a:p>
        </p:txBody>
      </p:sp>
      <p:grpSp>
        <p:nvGrpSpPr>
          <p:cNvPr id="21" name="Group 20"/>
          <p:cNvGrpSpPr/>
          <p:nvPr/>
        </p:nvGrpSpPr>
        <p:grpSpPr>
          <a:xfrm>
            <a:off x="6112145" y="6087519"/>
            <a:ext cx="2126328" cy="237081"/>
            <a:chOff x="5455013" y="5921168"/>
            <a:chExt cx="1956396" cy="161531"/>
          </a:xfrm>
        </p:grpSpPr>
        <p:sp>
          <p:nvSpPr>
            <p:cNvPr id="22" name="TextBox 21"/>
            <p:cNvSpPr txBox="1"/>
            <p:nvPr/>
          </p:nvSpPr>
          <p:spPr>
            <a:xfrm>
              <a:off x="6474557" y="5925426"/>
              <a:ext cx="936852" cy="157273"/>
            </a:xfrm>
            <a:prstGeom prst="rect">
              <a:avLst/>
            </a:prstGeom>
            <a:noFill/>
          </p:spPr>
          <p:txBody>
            <a:bodyPr wrap="none" rtlCol="0">
              <a:spAutoFit/>
            </a:bodyPr>
            <a:lstStyle/>
            <a:p>
              <a:pPr defTabSz="457200">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Aral Sea in 2014</a:t>
              </a:r>
            </a:p>
          </p:txBody>
        </p:sp>
        <p:sp>
          <p:nvSpPr>
            <p:cNvPr id="25" name="TextBox 24"/>
            <p:cNvSpPr txBox="1"/>
            <p:nvPr/>
          </p:nvSpPr>
          <p:spPr>
            <a:xfrm>
              <a:off x="5455013" y="5921168"/>
              <a:ext cx="936852" cy="157273"/>
            </a:xfrm>
            <a:prstGeom prst="rect">
              <a:avLst/>
            </a:prstGeom>
            <a:noFill/>
          </p:spPr>
          <p:txBody>
            <a:bodyPr wrap="none" rtlCol="0">
              <a:spAutoFit/>
            </a:bodyPr>
            <a:lstStyle/>
            <a:p>
              <a:pPr defTabSz="457200">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Aral Sea in 1989</a:t>
              </a:r>
            </a:p>
          </p:txBody>
        </p:sp>
      </p:gr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9235" y="4420502"/>
            <a:ext cx="2704741" cy="1675498"/>
          </a:xfrm>
          <a:prstGeom prst="rect">
            <a:avLst/>
          </a:prstGeom>
        </p:spPr>
      </p:pic>
      <p:sp>
        <p:nvSpPr>
          <p:cNvPr id="24" name="TextBox 23"/>
          <p:cNvSpPr txBox="1"/>
          <p:nvPr/>
        </p:nvSpPr>
        <p:spPr>
          <a:xfrm>
            <a:off x="5961290" y="4111823"/>
            <a:ext cx="3030310" cy="307777"/>
          </a:xfrm>
          <a:prstGeom prst="rect">
            <a:avLst/>
          </a:prstGeom>
          <a:noFill/>
        </p:spPr>
        <p:txBody>
          <a:bodyPr wrap="square" rtlCol="0">
            <a:spAutoFit/>
          </a:bodyPr>
          <a:lstStyle/>
          <a:p>
            <a:r>
              <a:rPr lang="en-US" sz="1400" b="1" dirty="0" smtClean="0"/>
              <a:t>Freshwater resources under stress</a:t>
            </a:r>
          </a:p>
        </p:txBody>
      </p:sp>
      <p:sp>
        <p:nvSpPr>
          <p:cNvPr id="29" name="TextBox 28"/>
          <p:cNvSpPr txBox="1"/>
          <p:nvPr/>
        </p:nvSpPr>
        <p:spPr>
          <a:xfrm>
            <a:off x="170090" y="3886200"/>
            <a:ext cx="3030310" cy="307777"/>
          </a:xfrm>
          <a:prstGeom prst="rect">
            <a:avLst/>
          </a:prstGeom>
          <a:noFill/>
        </p:spPr>
        <p:txBody>
          <a:bodyPr wrap="square" rtlCol="0">
            <a:spAutoFit/>
          </a:bodyPr>
          <a:lstStyle/>
          <a:p>
            <a:r>
              <a:rPr lang="en-US" sz="1400" b="1" dirty="0" smtClean="0"/>
              <a:t>Water quality impacted by Agriculture </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1828800"/>
            <a:ext cx="2791215" cy="1422279"/>
          </a:xfrm>
          <a:prstGeom prst="rect">
            <a:avLst/>
          </a:prstGeom>
        </p:spPr>
      </p:pic>
    </p:spTree>
    <p:extLst>
      <p:ext uri="{BB962C8B-B14F-4D97-AF65-F5344CB8AC3E}">
        <p14:creationId xmlns:p14="http://schemas.microsoft.com/office/powerpoint/2010/main" val="3501572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501" y="4077745"/>
            <a:ext cx="6198043" cy="1723549"/>
          </a:xfrm>
          <a:prstGeom prst="rect">
            <a:avLst/>
          </a:prstGeom>
          <a:noFill/>
        </p:spPr>
        <p:txBody>
          <a:bodyPr wrap="none" rtlCol="0">
            <a:spAutoFit/>
          </a:bodyPr>
          <a:lstStyle/>
          <a:p>
            <a:pPr marL="342900" indent="-342900">
              <a:buFont typeface="Arial"/>
              <a:buChar char="•"/>
            </a:pPr>
            <a:r>
              <a:rPr lang="en-US" sz="2400" dirty="0" smtClean="0"/>
              <a:t>Hugely successful in commercial applications:</a:t>
            </a:r>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smtClean="0"/>
          </a:p>
          <a:p>
            <a:pPr marL="342900" indent="-342900">
              <a:buFont typeface="Arial"/>
              <a:buChar char="•"/>
            </a:pPr>
            <a:endParaRPr lang="en-US" sz="1000" dirty="0"/>
          </a:p>
        </p:txBody>
      </p:sp>
      <p:sp>
        <p:nvSpPr>
          <p:cNvPr id="2" name="Title 1"/>
          <p:cNvSpPr>
            <a:spLocks noGrp="1"/>
          </p:cNvSpPr>
          <p:nvPr>
            <p:ph type="title"/>
          </p:nvPr>
        </p:nvSpPr>
        <p:spPr>
          <a:xfrm>
            <a:off x="210501" y="-304666"/>
            <a:ext cx="8779132" cy="1143000"/>
          </a:xfrm>
        </p:spPr>
        <p:txBody>
          <a:bodyPr>
            <a:noAutofit/>
          </a:bodyPr>
          <a:lstStyle/>
          <a:p>
            <a:r>
              <a:rPr lang="en-US" dirty="0" smtClean="0">
                <a:latin typeface="Calibri" charset="0"/>
                <a:ea typeface="Calibri" charset="0"/>
                <a:cs typeface="Calibri" charset="0"/>
              </a:rPr>
              <a:t>Golden Age of Data Science</a:t>
            </a:r>
            <a:endParaRPr lang="en-US" dirty="0">
              <a:latin typeface="Calibri" charset="0"/>
              <a:ea typeface="Calibri" charset="0"/>
              <a:cs typeface="Calibri" charset="0"/>
            </a:endParaRPr>
          </a:p>
        </p:txBody>
      </p:sp>
      <p:pic>
        <p:nvPicPr>
          <p:cNvPr id="41" name="Picture 40"/>
          <p:cNvPicPr>
            <a:picLocks noChangeAspect="1"/>
          </p:cNvPicPr>
          <p:nvPr/>
        </p:nvPicPr>
        <p:blipFill rotWithShape="1">
          <a:blip r:embed="rId2"/>
          <a:srcRect l="11161" t="24533" r="10119" b="27211"/>
          <a:stretch/>
        </p:blipFill>
        <p:spPr>
          <a:xfrm>
            <a:off x="5194916" y="6095912"/>
            <a:ext cx="1218578" cy="420199"/>
          </a:xfrm>
          <a:prstGeom prst="rect">
            <a:avLst/>
          </a:prstGeom>
        </p:spPr>
      </p:pic>
      <p:pic>
        <p:nvPicPr>
          <p:cNvPr id="54" name="Picture 53"/>
          <p:cNvPicPr>
            <a:picLocks noChangeAspect="1"/>
          </p:cNvPicPr>
          <p:nvPr/>
        </p:nvPicPr>
        <p:blipFill rotWithShape="1">
          <a:blip r:embed="rId3"/>
          <a:srcRect t="37982" b="38724"/>
          <a:stretch/>
        </p:blipFill>
        <p:spPr>
          <a:xfrm>
            <a:off x="4089404" y="5506183"/>
            <a:ext cx="2086061" cy="485930"/>
          </a:xfrm>
          <a:prstGeom prst="rect">
            <a:avLst/>
          </a:prstGeom>
        </p:spPr>
      </p:pic>
      <p:pic>
        <p:nvPicPr>
          <p:cNvPr id="55" name="Picture 54"/>
          <p:cNvPicPr>
            <a:picLocks noChangeAspect="1"/>
          </p:cNvPicPr>
          <p:nvPr/>
        </p:nvPicPr>
        <p:blipFill>
          <a:blip r:embed="rId4"/>
          <a:stretch>
            <a:fillRect/>
          </a:stretch>
        </p:blipFill>
        <p:spPr>
          <a:xfrm>
            <a:off x="3535348" y="6103761"/>
            <a:ext cx="1392914" cy="491873"/>
          </a:xfrm>
          <a:prstGeom prst="rect">
            <a:avLst/>
          </a:prstGeom>
        </p:spPr>
      </p:pic>
      <p:pic>
        <p:nvPicPr>
          <p:cNvPr id="59" name="Picture 58"/>
          <p:cNvPicPr>
            <a:picLocks noChangeAspect="1"/>
          </p:cNvPicPr>
          <p:nvPr/>
        </p:nvPicPr>
        <p:blipFill>
          <a:blip r:embed="rId5"/>
          <a:stretch>
            <a:fillRect/>
          </a:stretch>
        </p:blipFill>
        <p:spPr>
          <a:xfrm>
            <a:off x="4068245" y="4815551"/>
            <a:ext cx="1949534" cy="466754"/>
          </a:xfrm>
          <a:prstGeom prst="rect">
            <a:avLst/>
          </a:prstGeom>
        </p:spPr>
      </p:pic>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807" y="4879058"/>
            <a:ext cx="1528324" cy="1528324"/>
          </a:xfrm>
          <a:prstGeom prst="rect">
            <a:avLst/>
          </a:prstGeom>
        </p:spPr>
      </p:pic>
      <p:pic>
        <p:nvPicPr>
          <p:cNvPr id="52" name="Picture 51" descr="C:\Users\Karsten\Pictures\surface_2mt.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18235" y="1181640"/>
            <a:ext cx="1919756" cy="1332583"/>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0" descr="media1.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61678" y="2615121"/>
            <a:ext cx="1376313" cy="1032235"/>
          </a:xfrm>
          <a:prstGeom prst="rect">
            <a:avLst/>
          </a:prstGeom>
        </p:spPr>
      </p:pic>
      <p:pic>
        <p:nvPicPr>
          <p:cNvPr id="17" name="Picture 16"/>
          <p:cNvPicPr>
            <a:picLocks noChangeAspect="1"/>
          </p:cNvPicPr>
          <p:nvPr/>
        </p:nvPicPr>
        <p:blipFill>
          <a:blip r:embed="rId9"/>
          <a:stretch>
            <a:fillRect/>
          </a:stretch>
        </p:blipFill>
        <p:spPr>
          <a:xfrm>
            <a:off x="334764" y="1275746"/>
            <a:ext cx="1850151" cy="2436032"/>
          </a:xfrm>
          <a:prstGeom prst="rect">
            <a:avLst/>
          </a:prstGeom>
        </p:spPr>
      </p:pic>
      <p:pic>
        <p:nvPicPr>
          <p:cNvPr id="18" name="Picture 17"/>
          <p:cNvPicPr>
            <a:picLocks noChangeAspect="1"/>
          </p:cNvPicPr>
          <p:nvPr/>
        </p:nvPicPr>
        <p:blipFill>
          <a:blip r:embed="rId10"/>
          <a:stretch>
            <a:fillRect/>
          </a:stretch>
        </p:blipFill>
        <p:spPr>
          <a:xfrm>
            <a:off x="4721810" y="1104708"/>
            <a:ext cx="1946040" cy="1409515"/>
          </a:xfrm>
          <a:prstGeom prst="rect">
            <a:avLst/>
          </a:prstGeom>
        </p:spPr>
      </p:pic>
      <p:pic>
        <p:nvPicPr>
          <p:cNvPr id="19" name="Picture 18"/>
          <p:cNvPicPr>
            <a:picLocks noChangeAspect="1"/>
          </p:cNvPicPr>
          <p:nvPr/>
        </p:nvPicPr>
        <p:blipFill>
          <a:blip r:embed="rId11"/>
          <a:stretch>
            <a:fillRect/>
          </a:stretch>
        </p:blipFill>
        <p:spPr>
          <a:xfrm>
            <a:off x="3691446" y="2663777"/>
            <a:ext cx="2238391" cy="1316700"/>
          </a:xfrm>
          <a:prstGeom prst="rect">
            <a:avLst/>
          </a:prstGeom>
        </p:spPr>
      </p:pic>
      <p:pic>
        <p:nvPicPr>
          <p:cNvPr id="5" name="Picture 4"/>
          <p:cNvPicPr>
            <a:picLocks noChangeAspect="1"/>
          </p:cNvPicPr>
          <p:nvPr/>
        </p:nvPicPr>
        <p:blipFill>
          <a:blip r:embed="rId12"/>
          <a:stretch>
            <a:fillRect/>
          </a:stretch>
        </p:blipFill>
        <p:spPr>
          <a:xfrm>
            <a:off x="2354248" y="1156612"/>
            <a:ext cx="1054072" cy="910233"/>
          </a:xfrm>
          <a:prstGeom prst="rect">
            <a:avLst/>
          </a:prstGeom>
        </p:spPr>
      </p:pic>
      <p:pic>
        <p:nvPicPr>
          <p:cNvPr id="6" name="Picture 5"/>
          <p:cNvPicPr>
            <a:picLocks noChangeAspect="1"/>
          </p:cNvPicPr>
          <p:nvPr/>
        </p:nvPicPr>
        <p:blipFill>
          <a:blip r:embed="rId13"/>
          <a:stretch>
            <a:fillRect/>
          </a:stretch>
        </p:blipFill>
        <p:spPr>
          <a:xfrm>
            <a:off x="2335096" y="2202809"/>
            <a:ext cx="1045802" cy="1045802"/>
          </a:xfrm>
          <a:prstGeom prst="rect">
            <a:avLst/>
          </a:prstGeom>
        </p:spPr>
      </p:pic>
      <p:pic>
        <p:nvPicPr>
          <p:cNvPr id="7" name="Picture 6"/>
          <p:cNvPicPr>
            <a:picLocks noChangeAspect="1"/>
          </p:cNvPicPr>
          <p:nvPr/>
        </p:nvPicPr>
        <p:blipFill rotWithShape="1">
          <a:blip r:embed="rId14"/>
          <a:srcRect t="20258" r="22142" b="26101"/>
          <a:stretch/>
        </p:blipFill>
        <p:spPr>
          <a:xfrm>
            <a:off x="2335096" y="3369923"/>
            <a:ext cx="1294834" cy="368300"/>
          </a:xfrm>
          <a:prstGeom prst="rect">
            <a:avLst/>
          </a:prstGeom>
        </p:spPr>
      </p:pic>
      <p:pic>
        <p:nvPicPr>
          <p:cNvPr id="8" name="Picture 7"/>
          <p:cNvPicPr>
            <a:picLocks noChangeAspect="1"/>
          </p:cNvPicPr>
          <p:nvPr/>
        </p:nvPicPr>
        <p:blipFill>
          <a:blip r:embed="rId15"/>
          <a:stretch>
            <a:fillRect/>
          </a:stretch>
        </p:blipFill>
        <p:spPr>
          <a:xfrm>
            <a:off x="3504946" y="1197168"/>
            <a:ext cx="1151998" cy="769516"/>
          </a:xfrm>
          <a:prstGeom prst="rect">
            <a:avLst/>
          </a:prstGeom>
        </p:spPr>
      </p:pic>
      <p:pic>
        <p:nvPicPr>
          <p:cNvPr id="11" name="Picture 10"/>
          <p:cNvPicPr>
            <a:picLocks noChangeAspect="1"/>
          </p:cNvPicPr>
          <p:nvPr/>
        </p:nvPicPr>
        <p:blipFill rotWithShape="1">
          <a:blip r:embed="rId16"/>
          <a:srcRect l="3473" t="20281" r="58515" b="30993"/>
          <a:stretch/>
        </p:blipFill>
        <p:spPr>
          <a:xfrm>
            <a:off x="3492246" y="2058343"/>
            <a:ext cx="1166082" cy="600750"/>
          </a:xfrm>
          <a:prstGeom prst="rect">
            <a:avLst/>
          </a:prstGeom>
        </p:spPr>
      </p:pic>
      <p:pic>
        <p:nvPicPr>
          <p:cNvPr id="13" name="Picture 12"/>
          <p:cNvPicPr>
            <a:picLocks noChangeAspect="1"/>
          </p:cNvPicPr>
          <p:nvPr/>
        </p:nvPicPr>
        <p:blipFill rotWithShape="1">
          <a:blip r:embed="rId17"/>
          <a:srcRect l="5233" r="34160"/>
          <a:stretch/>
        </p:blipFill>
        <p:spPr>
          <a:xfrm>
            <a:off x="5955997" y="3178276"/>
            <a:ext cx="1358901" cy="819797"/>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91353" y="2236515"/>
            <a:ext cx="1140789" cy="867437"/>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7802" y="4915994"/>
            <a:ext cx="2134326" cy="1348544"/>
          </a:xfrm>
          <a:prstGeom prst="rect">
            <a:avLst/>
          </a:prstGeom>
        </p:spPr>
      </p:pic>
      <p:sp>
        <p:nvSpPr>
          <p:cNvPr id="10" name="Footer Placeholder 9"/>
          <p:cNvSpPr>
            <a:spLocks noGrp="1"/>
          </p:cNvSpPr>
          <p:nvPr>
            <p:ph type="ftr" sz="quarter" idx="11"/>
          </p:nvPr>
        </p:nvSpPr>
        <p:spPr/>
        <p:txBody>
          <a:bodyPr/>
          <a:lstStyle/>
          <a:p>
            <a:r>
              <a:rPr lang="en-US" smtClean="0"/>
              <a:t>GLASSNET, Purdue University, 4/7/2022</a:t>
            </a:r>
            <a:endParaRPr lang="en-US" dirty="0"/>
          </a:p>
        </p:txBody>
      </p:sp>
    </p:spTree>
    <p:extLst>
      <p:ext uri="{BB962C8B-B14F-4D97-AF65-F5344CB8AC3E}">
        <p14:creationId xmlns:p14="http://schemas.microsoft.com/office/powerpoint/2010/main" val="124698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501" y="4077745"/>
            <a:ext cx="6198043" cy="1723549"/>
          </a:xfrm>
          <a:prstGeom prst="rect">
            <a:avLst/>
          </a:prstGeom>
          <a:noFill/>
        </p:spPr>
        <p:txBody>
          <a:bodyPr wrap="none" rtlCol="0">
            <a:spAutoFit/>
          </a:bodyPr>
          <a:lstStyle/>
          <a:p>
            <a:pPr marL="342900" indent="-342900">
              <a:buFont typeface="Arial"/>
              <a:buChar char="•"/>
            </a:pPr>
            <a:r>
              <a:rPr lang="en-US" sz="2400" dirty="0" smtClean="0"/>
              <a:t>Hugely successful in commercial applications:</a:t>
            </a:r>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smtClean="0"/>
          </a:p>
          <a:p>
            <a:pPr marL="342900" indent="-342900">
              <a:buFont typeface="Arial"/>
              <a:buChar char="•"/>
            </a:pPr>
            <a:endParaRPr lang="en-US" sz="1000" dirty="0"/>
          </a:p>
        </p:txBody>
      </p:sp>
      <p:sp>
        <p:nvSpPr>
          <p:cNvPr id="2" name="Title 1"/>
          <p:cNvSpPr>
            <a:spLocks noGrp="1"/>
          </p:cNvSpPr>
          <p:nvPr>
            <p:ph type="title"/>
          </p:nvPr>
        </p:nvSpPr>
        <p:spPr>
          <a:xfrm>
            <a:off x="210501" y="-304666"/>
            <a:ext cx="8779132" cy="1143000"/>
          </a:xfrm>
        </p:spPr>
        <p:txBody>
          <a:bodyPr>
            <a:noAutofit/>
          </a:bodyPr>
          <a:lstStyle/>
          <a:p>
            <a:r>
              <a:rPr lang="en-US" dirty="0" smtClean="0">
                <a:latin typeface="Calibri" charset="0"/>
                <a:ea typeface="Calibri" charset="0"/>
                <a:cs typeface="Calibri" charset="0"/>
              </a:rPr>
              <a:t>Golden Age of Data Science</a:t>
            </a:r>
            <a:endParaRPr lang="en-US" dirty="0">
              <a:latin typeface="Calibri" charset="0"/>
              <a:ea typeface="Calibri" charset="0"/>
              <a:cs typeface="Calibri" charset="0"/>
            </a:endParaRPr>
          </a:p>
        </p:txBody>
      </p:sp>
      <p:pic>
        <p:nvPicPr>
          <p:cNvPr id="41" name="Picture 40"/>
          <p:cNvPicPr>
            <a:picLocks noChangeAspect="1"/>
          </p:cNvPicPr>
          <p:nvPr/>
        </p:nvPicPr>
        <p:blipFill rotWithShape="1">
          <a:blip r:embed="rId2"/>
          <a:srcRect l="11161" t="24533" r="10119" b="27211"/>
          <a:stretch/>
        </p:blipFill>
        <p:spPr>
          <a:xfrm>
            <a:off x="5194916" y="6095912"/>
            <a:ext cx="1218578" cy="420199"/>
          </a:xfrm>
          <a:prstGeom prst="rect">
            <a:avLst/>
          </a:prstGeom>
        </p:spPr>
      </p:pic>
      <p:pic>
        <p:nvPicPr>
          <p:cNvPr id="54" name="Picture 53"/>
          <p:cNvPicPr>
            <a:picLocks noChangeAspect="1"/>
          </p:cNvPicPr>
          <p:nvPr/>
        </p:nvPicPr>
        <p:blipFill rotWithShape="1">
          <a:blip r:embed="rId3"/>
          <a:srcRect t="37982" b="38724"/>
          <a:stretch/>
        </p:blipFill>
        <p:spPr>
          <a:xfrm>
            <a:off x="4089404" y="5506183"/>
            <a:ext cx="2086061" cy="485930"/>
          </a:xfrm>
          <a:prstGeom prst="rect">
            <a:avLst/>
          </a:prstGeom>
        </p:spPr>
      </p:pic>
      <p:pic>
        <p:nvPicPr>
          <p:cNvPr id="55" name="Picture 54"/>
          <p:cNvPicPr>
            <a:picLocks noChangeAspect="1"/>
          </p:cNvPicPr>
          <p:nvPr/>
        </p:nvPicPr>
        <p:blipFill>
          <a:blip r:embed="rId4"/>
          <a:stretch>
            <a:fillRect/>
          </a:stretch>
        </p:blipFill>
        <p:spPr>
          <a:xfrm>
            <a:off x="3535348" y="6103761"/>
            <a:ext cx="1392914" cy="491873"/>
          </a:xfrm>
          <a:prstGeom prst="rect">
            <a:avLst/>
          </a:prstGeom>
        </p:spPr>
      </p:pic>
      <p:pic>
        <p:nvPicPr>
          <p:cNvPr id="59" name="Picture 58"/>
          <p:cNvPicPr>
            <a:picLocks noChangeAspect="1"/>
          </p:cNvPicPr>
          <p:nvPr/>
        </p:nvPicPr>
        <p:blipFill>
          <a:blip r:embed="rId5"/>
          <a:stretch>
            <a:fillRect/>
          </a:stretch>
        </p:blipFill>
        <p:spPr>
          <a:xfrm>
            <a:off x="4068245" y="4815551"/>
            <a:ext cx="1949534" cy="466754"/>
          </a:xfrm>
          <a:prstGeom prst="rect">
            <a:avLst/>
          </a:prstGeom>
        </p:spPr>
      </p:pic>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807" y="4879058"/>
            <a:ext cx="1528324" cy="1528324"/>
          </a:xfrm>
          <a:prstGeom prst="rect">
            <a:avLst/>
          </a:prstGeom>
        </p:spPr>
      </p:pic>
      <p:pic>
        <p:nvPicPr>
          <p:cNvPr id="52" name="Picture 51" descr="C:\Users\Karsten\Pictures\surface_2mt.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18235" y="1181640"/>
            <a:ext cx="1919756" cy="1332583"/>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0" descr="media1.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61678" y="2615121"/>
            <a:ext cx="1376313" cy="1032235"/>
          </a:xfrm>
          <a:prstGeom prst="rect">
            <a:avLst/>
          </a:prstGeom>
        </p:spPr>
      </p:pic>
      <p:pic>
        <p:nvPicPr>
          <p:cNvPr id="17" name="Picture 16"/>
          <p:cNvPicPr>
            <a:picLocks noChangeAspect="1"/>
          </p:cNvPicPr>
          <p:nvPr/>
        </p:nvPicPr>
        <p:blipFill>
          <a:blip r:embed="rId9"/>
          <a:stretch>
            <a:fillRect/>
          </a:stretch>
        </p:blipFill>
        <p:spPr>
          <a:xfrm>
            <a:off x="334764" y="1275746"/>
            <a:ext cx="1850151" cy="2436032"/>
          </a:xfrm>
          <a:prstGeom prst="rect">
            <a:avLst/>
          </a:prstGeom>
        </p:spPr>
      </p:pic>
      <p:pic>
        <p:nvPicPr>
          <p:cNvPr id="18" name="Picture 17"/>
          <p:cNvPicPr>
            <a:picLocks noChangeAspect="1"/>
          </p:cNvPicPr>
          <p:nvPr/>
        </p:nvPicPr>
        <p:blipFill>
          <a:blip r:embed="rId10"/>
          <a:stretch>
            <a:fillRect/>
          </a:stretch>
        </p:blipFill>
        <p:spPr>
          <a:xfrm>
            <a:off x="4721810" y="1104708"/>
            <a:ext cx="1946040" cy="1409515"/>
          </a:xfrm>
          <a:prstGeom prst="rect">
            <a:avLst/>
          </a:prstGeom>
        </p:spPr>
      </p:pic>
      <p:pic>
        <p:nvPicPr>
          <p:cNvPr id="19" name="Picture 18"/>
          <p:cNvPicPr>
            <a:picLocks noChangeAspect="1"/>
          </p:cNvPicPr>
          <p:nvPr/>
        </p:nvPicPr>
        <p:blipFill>
          <a:blip r:embed="rId11"/>
          <a:stretch>
            <a:fillRect/>
          </a:stretch>
        </p:blipFill>
        <p:spPr>
          <a:xfrm>
            <a:off x="3691446" y="2663777"/>
            <a:ext cx="2238391" cy="1316700"/>
          </a:xfrm>
          <a:prstGeom prst="rect">
            <a:avLst/>
          </a:prstGeom>
        </p:spPr>
      </p:pic>
      <p:pic>
        <p:nvPicPr>
          <p:cNvPr id="5" name="Picture 4"/>
          <p:cNvPicPr>
            <a:picLocks noChangeAspect="1"/>
          </p:cNvPicPr>
          <p:nvPr/>
        </p:nvPicPr>
        <p:blipFill>
          <a:blip r:embed="rId12"/>
          <a:stretch>
            <a:fillRect/>
          </a:stretch>
        </p:blipFill>
        <p:spPr>
          <a:xfrm>
            <a:off x="2354248" y="1156612"/>
            <a:ext cx="1054072" cy="910233"/>
          </a:xfrm>
          <a:prstGeom prst="rect">
            <a:avLst/>
          </a:prstGeom>
        </p:spPr>
      </p:pic>
      <p:pic>
        <p:nvPicPr>
          <p:cNvPr id="6" name="Picture 5"/>
          <p:cNvPicPr>
            <a:picLocks noChangeAspect="1"/>
          </p:cNvPicPr>
          <p:nvPr/>
        </p:nvPicPr>
        <p:blipFill>
          <a:blip r:embed="rId13"/>
          <a:stretch>
            <a:fillRect/>
          </a:stretch>
        </p:blipFill>
        <p:spPr>
          <a:xfrm>
            <a:off x="2335096" y="2202809"/>
            <a:ext cx="1045802" cy="1045802"/>
          </a:xfrm>
          <a:prstGeom prst="rect">
            <a:avLst/>
          </a:prstGeom>
        </p:spPr>
      </p:pic>
      <p:pic>
        <p:nvPicPr>
          <p:cNvPr id="7" name="Picture 6"/>
          <p:cNvPicPr>
            <a:picLocks noChangeAspect="1"/>
          </p:cNvPicPr>
          <p:nvPr/>
        </p:nvPicPr>
        <p:blipFill rotWithShape="1">
          <a:blip r:embed="rId14"/>
          <a:srcRect t="20258" r="22142" b="26101"/>
          <a:stretch/>
        </p:blipFill>
        <p:spPr>
          <a:xfrm>
            <a:off x="2335096" y="3369923"/>
            <a:ext cx="1294834" cy="368300"/>
          </a:xfrm>
          <a:prstGeom prst="rect">
            <a:avLst/>
          </a:prstGeom>
        </p:spPr>
      </p:pic>
      <p:pic>
        <p:nvPicPr>
          <p:cNvPr id="8" name="Picture 7"/>
          <p:cNvPicPr>
            <a:picLocks noChangeAspect="1"/>
          </p:cNvPicPr>
          <p:nvPr/>
        </p:nvPicPr>
        <p:blipFill>
          <a:blip r:embed="rId15"/>
          <a:stretch>
            <a:fillRect/>
          </a:stretch>
        </p:blipFill>
        <p:spPr>
          <a:xfrm>
            <a:off x="3504946" y="1197168"/>
            <a:ext cx="1151998" cy="769516"/>
          </a:xfrm>
          <a:prstGeom prst="rect">
            <a:avLst/>
          </a:prstGeom>
        </p:spPr>
      </p:pic>
      <p:pic>
        <p:nvPicPr>
          <p:cNvPr id="11" name="Picture 10"/>
          <p:cNvPicPr>
            <a:picLocks noChangeAspect="1"/>
          </p:cNvPicPr>
          <p:nvPr/>
        </p:nvPicPr>
        <p:blipFill rotWithShape="1">
          <a:blip r:embed="rId16"/>
          <a:srcRect l="3473" t="20281" r="58515" b="30993"/>
          <a:stretch/>
        </p:blipFill>
        <p:spPr>
          <a:xfrm>
            <a:off x="3492246" y="2058343"/>
            <a:ext cx="1166082" cy="600750"/>
          </a:xfrm>
          <a:prstGeom prst="rect">
            <a:avLst/>
          </a:prstGeom>
        </p:spPr>
      </p:pic>
      <p:pic>
        <p:nvPicPr>
          <p:cNvPr id="13" name="Picture 12"/>
          <p:cNvPicPr>
            <a:picLocks noChangeAspect="1"/>
          </p:cNvPicPr>
          <p:nvPr/>
        </p:nvPicPr>
        <p:blipFill rotWithShape="1">
          <a:blip r:embed="rId17"/>
          <a:srcRect l="5233" r="34160"/>
          <a:stretch/>
        </p:blipFill>
        <p:spPr>
          <a:xfrm>
            <a:off x="5955997" y="3178276"/>
            <a:ext cx="1358901" cy="819797"/>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91353" y="2236515"/>
            <a:ext cx="1140789" cy="867437"/>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7802" y="4915994"/>
            <a:ext cx="2134326" cy="1348544"/>
          </a:xfrm>
          <a:prstGeom prst="rect">
            <a:avLst/>
          </a:prstGeom>
        </p:spPr>
      </p:pic>
      <p:sp>
        <p:nvSpPr>
          <p:cNvPr id="10" name="Footer Placeholder 9"/>
          <p:cNvSpPr>
            <a:spLocks noGrp="1"/>
          </p:cNvSpPr>
          <p:nvPr>
            <p:ph type="ftr" sz="quarter" idx="11"/>
          </p:nvPr>
        </p:nvSpPr>
        <p:spPr/>
        <p:txBody>
          <a:bodyPr/>
          <a:lstStyle/>
          <a:p>
            <a:r>
              <a:rPr lang="en-US" smtClean="0"/>
              <a:t>GLASSNET, Purdue University, 4/7/2022</a:t>
            </a:r>
            <a:endParaRPr lang="en-US" dirty="0"/>
          </a:p>
        </p:txBody>
      </p:sp>
      <p:sp>
        <p:nvSpPr>
          <p:cNvPr id="23" name="Cloud Callout 54">
            <a:extLst>
              <a:ext uri="{FF2B5EF4-FFF2-40B4-BE49-F238E27FC236}">
                <a16:creationId xmlns:a16="http://schemas.microsoft.com/office/drawing/2014/main" id="{2E7BF187-04CE-424A-8249-4BE051D380C0}"/>
              </a:ext>
            </a:extLst>
          </p:cNvPr>
          <p:cNvSpPr/>
          <p:nvPr/>
        </p:nvSpPr>
        <p:spPr>
          <a:xfrm>
            <a:off x="685800" y="1857730"/>
            <a:ext cx="7972285" cy="3912587"/>
          </a:xfrm>
          <a:prstGeom prst="cloudCallout">
            <a:avLst/>
          </a:prstGeom>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r>
              <a:rPr lang="en-US" sz="2000" b="1" dirty="0" smtClean="0"/>
              <a:t>Challenges</a:t>
            </a:r>
            <a:r>
              <a:rPr lang="en-US" sz="2000" dirty="0" smtClean="0"/>
              <a:t>: High degree of spatial and temporal heterogeneity make it hard for ML  to generalize to out-of-sample scenarios</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b="1" dirty="0" smtClean="0"/>
              <a:t>Solution</a:t>
            </a:r>
            <a:r>
              <a:rPr lang="en-US" sz="2000" dirty="0" smtClean="0"/>
              <a:t>: </a:t>
            </a:r>
            <a:r>
              <a:rPr lang="en-US" sz="2000" dirty="0" smtClean="0"/>
              <a:t>Knowledge-Guided Machine Learning (KGML)  </a:t>
            </a:r>
            <a:r>
              <a:rPr lang="en-US" sz="2000" dirty="0" smtClean="0"/>
              <a:t>combines the power of scientific knowledge encoded in process-based models and state of the </a:t>
            </a:r>
            <a:r>
              <a:rPr lang="en-US" sz="2000" smtClean="0"/>
              <a:t>art </a:t>
            </a:r>
            <a:r>
              <a:rPr lang="en-US" sz="2000" smtClean="0"/>
              <a:t>ML</a:t>
            </a:r>
            <a:endParaRPr lang="en-US" sz="2000" dirty="0" smtClean="0"/>
          </a:p>
          <a:p>
            <a:endParaRPr lang="en-US" sz="2000" dirty="0" smtClean="0"/>
          </a:p>
        </p:txBody>
      </p:sp>
    </p:spTree>
    <p:extLst>
      <p:ext uri="{BB962C8B-B14F-4D97-AF65-F5344CB8AC3E}">
        <p14:creationId xmlns:p14="http://schemas.microsoft.com/office/powerpoint/2010/main" val="3686853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KGML Generated Maps of Plantation Dynamics</a:t>
            </a:r>
            <a:endParaRPr lang="en-US" dirty="0"/>
          </a:p>
        </p:txBody>
      </p:sp>
      <p:pic>
        <p:nvPicPr>
          <p:cNvPr id="4"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149" y="3493953"/>
            <a:ext cx="3960431" cy="28884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371" y="673471"/>
            <a:ext cx="3977209" cy="23934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75" y="762345"/>
            <a:ext cx="4302720" cy="2886635"/>
          </a:xfrm>
          <a:prstGeom prst="rect">
            <a:avLst/>
          </a:prstGeom>
        </p:spPr>
      </p:pic>
      <p:sp>
        <p:nvSpPr>
          <p:cNvPr id="7" name="TextBox 6"/>
          <p:cNvSpPr txBox="1"/>
          <p:nvPr/>
        </p:nvSpPr>
        <p:spPr>
          <a:xfrm>
            <a:off x="6372889" y="3093653"/>
            <a:ext cx="2691246" cy="369332"/>
          </a:xfrm>
          <a:prstGeom prst="rect">
            <a:avLst/>
          </a:prstGeom>
          <a:noFill/>
        </p:spPr>
        <p:txBody>
          <a:bodyPr wrap="square" rtlCol="0">
            <a:spAutoFit/>
          </a:bodyPr>
          <a:lstStyle/>
          <a:p>
            <a:r>
              <a:rPr lang="en-US" dirty="0"/>
              <a:t>h29v08</a:t>
            </a:r>
          </a:p>
        </p:txBody>
      </p:sp>
      <p:sp>
        <p:nvSpPr>
          <p:cNvPr id="8" name="TextBox 7"/>
          <p:cNvSpPr txBox="1"/>
          <p:nvPr/>
        </p:nvSpPr>
        <p:spPr>
          <a:xfrm>
            <a:off x="6441624" y="6260068"/>
            <a:ext cx="2691246" cy="369332"/>
          </a:xfrm>
          <a:prstGeom prst="rect">
            <a:avLst/>
          </a:prstGeom>
          <a:noFill/>
        </p:spPr>
        <p:txBody>
          <a:bodyPr wrap="square" rtlCol="0">
            <a:spAutoFit/>
          </a:bodyPr>
          <a:lstStyle/>
          <a:p>
            <a:r>
              <a:rPr lang="en-US" dirty="0"/>
              <a:t>h29v09</a:t>
            </a:r>
          </a:p>
        </p:txBody>
      </p:sp>
      <p:sp>
        <p:nvSpPr>
          <p:cNvPr id="9" name="TextBox 8"/>
          <p:cNvSpPr txBox="1"/>
          <p:nvPr/>
        </p:nvSpPr>
        <p:spPr>
          <a:xfrm>
            <a:off x="1911549" y="3648980"/>
            <a:ext cx="2691246" cy="369332"/>
          </a:xfrm>
          <a:prstGeom prst="rect">
            <a:avLst/>
          </a:prstGeom>
          <a:noFill/>
        </p:spPr>
        <p:txBody>
          <a:bodyPr wrap="square" rtlCol="0">
            <a:spAutoFit/>
          </a:bodyPr>
          <a:lstStyle/>
          <a:p>
            <a:r>
              <a:rPr lang="en-US" dirty="0"/>
              <a:t>h28v09</a:t>
            </a:r>
          </a:p>
        </p:txBody>
      </p:sp>
      <mc:AlternateContent xmlns:mc="http://schemas.openxmlformats.org/markup-compatibility/2006" xmlns:a14="http://schemas.microsoft.com/office/drawing/2010/main">
        <mc:Choice Requires="a14">
          <p:sp>
            <p:nvSpPr>
              <p:cNvPr id="10" name="TextShape 2"/>
              <p:cNvSpPr txBox="1"/>
              <p:nvPr/>
            </p:nvSpPr>
            <p:spPr>
              <a:xfrm>
                <a:off x="432635" y="5536387"/>
                <a:ext cx="4170160" cy="457200"/>
              </a:xfrm>
              <a:prstGeom prst="rect">
                <a:avLst/>
              </a:prstGeom>
            </p:spPr>
            <p:txBody>
              <a:bodyPr/>
              <a:lstStyle/>
              <a:p>
                <a:pPr>
                  <a:lnSpc>
                    <a:spcPct val="100000"/>
                  </a:lnSpc>
                </a:pPr>
                <a:endParaRPr lang="en-US" sz="2400" dirty="0">
                  <a:solidFill>
                    <a:srgbClr val="000000"/>
                  </a:solidFill>
                  <a:latin typeface="Calibri"/>
                </a:endParaRPr>
              </a:p>
              <a:p>
                <a:pPr marL="342900" indent="-342900">
                  <a:lnSpc>
                    <a:spcPct val="100000"/>
                  </a:lnSpc>
                  <a:buFont typeface="Wingdings" panose="05000000000000000000" pitchFamily="2" charset="2"/>
                  <a:buChar char="q"/>
                </a:pPr>
                <a:r>
                  <a:rPr lang="en-US" sz="2400" dirty="0">
                    <a:solidFill>
                      <a:srgbClr val="000000"/>
                    </a:solidFill>
                    <a:latin typeface="Calibri"/>
                  </a:rPr>
                  <a:t>Annual growth rate </a:t>
                </a:r>
                <a14:m>
                  <m:oMath xmlns:m="http://schemas.openxmlformats.org/officeDocument/2006/math">
                    <m:r>
                      <a:rPr lang="en-US" sz="2400" b="0" i="1" smtClean="0">
                        <a:solidFill>
                          <a:srgbClr val="000000"/>
                        </a:solidFill>
                        <a:latin typeface="Cambria Math" panose="02040503050406030204" pitchFamily="18" charset="0"/>
                      </a:rPr>
                      <m:t>≈</m:t>
                    </m:r>
                  </m:oMath>
                </a14:m>
                <a:r>
                  <a:rPr lang="en-US" sz="2400" b="0" dirty="0">
                    <a:solidFill>
                      <a:srgbClr val="000000"/>
                    </a:solidFill>
                    <a:latin typeface="Calibri"/>
                  </a:rPr>
                  <a:t> 9.57%</a:t>
                </a:r>
              </a:p>
              <a:p>
                <a:pPr>
                  <a:lnSpc>
                    <a:spcPct val="100000"/>
                  </a:lnSpc>
                </a:pPr>
                <a:endParaRPr lang="en-US" sz="2400" b="0" dirty="0">
                  <a:solidFill>
                    <a:srgbClr val="000000"/>
                  </a:solidFill>
                  <a:latin typeface="Calibri"/>
                </a:endParaRPr>
              </a:p>
              <a:p>
                <a:pPr marL="342900" indent="-342900">
                  <a:lnSpc>
                    <a:spcPct val="100000"/>
                  </a:lnSpc>
                  <a:buFont typeface="Wingdings" panose="05000000000000000000" pitchFamily="2" charset="2"/>
                  <a:buChar char="q"/>
                </a:pPr>
                <a:endParaRPr lang="en-US" sz="2400" dirty="0">
                  <a:solidFill>
                    <a:srgbClr val="000000"/>
                  </a:solidFill>
                  <a:latin typeface="Calibri"/>
                </a:endParaRPr>
              </a:p>
              <a:p>
                <a:pPr marL="342900" indent="-342900">
                  <a:lnSpc>
                    <a:spcPct val="100000"/>
                  </a:lnSpc>
                  <a:buFont typeface="Wingdings" panose="05000000000000000000" pitchFamily="2" charset="2"/>
                  <a:buChar char="q"/>
                </a:pPr>
                <a:endParaRPr lang="en-US" sz="2400" dirty="0">
                  <a:solidFill>
                    <a:srgbClr val="000000"/>
                  </a:solidFill>
                  <a:latin typeface="Calibri"/>
                </a:endParaRPr>
              </a:p>
              <a:p>
                <a:pPr marL="342900" indent="-342900">
                  <a:lnSpc>
                    <a:spcPct val="100000"/>
                  </a:lnSpc>
                  <a:buFont typeface="Wingdings" panose="05000000000000000000" pitchFamily="2" charset="2"/>
                  <a:buChar char="q"/>
                </a:pPr>
                <a:endParaRPr lang="en-US" sz="2400" dirty="0">
                  <a:solidFill>
                    <a:srgbClr val="000000"/>
                  </a:solidFill>
                  <a:latin typeface="Calibri"/>
                </a:endParaRPr>
              </a:p>
              <a:p>
                <a:pPr marL="342900" indent="-342900">
                  <a:lnSpc>
                    <a:spcPct val="100000"/>
                  </a:lnSpc>
                  <a:buFont typeface="Wingdings" panose="05000000000000000000" pitchFamily="2" charset="2"/>
                  <a:buChar char="q"/>
                </a:pPr>
                <a:endParaRPr lang="en-US" sz="2400" b="0" dirty="0">
                  <a:solidFill>
                    <a:srgbClr val="000000"/>
                  </a:solidFill>
                  <a:latin typeface="Calibri"/>
                </a:endParaRPr>
              </a:p>
              <a:p>
                <a:pPr marL="342900" indent="-342900">
                  <a:lnSpc>
                    <a:spcPct val="100000"/>
                  </a:lnSpc>
                  <a:buFont typeface="Wingdings" panose="05000000000000000000" pitchFamily="2" charset="2"/>
                  <a:buChar char="q"/>
                </a:pPr>
                <a:endParaRPr lang="en-US" sz="2400" dirty="0">
                  <a:solidFill>
                    <a:srgbClr val="000000"/>
                  </a:solidFill>
                  <a:latin typeface="Calibri"/>
                </a:endParaRPr>
              </a:p>
              <a:p>
                <a:pPr lvl="1"/>
                <a:r>
                  <a:rPr lang="en-US" sz="2000" dirty="0">
                    <a:solidFill>
                      <a:srgbClr val="000000"/>
                    </a:solidFill>
                    <a:latin typeface="Calibri"/>
                  </a:rPr>
                  <a:t> </a:t>
                </a:r>
              </a:p>
              <a:p>
                <a:pPr lvl="1">
                  <a:buFont typeface="Arial"/>
                  <a:buChar char="•"/>
                </a:pPr>
                <a:endParaRPr lang="en-US" sz="2400" dirty="0">
                  <a:solidFill>
                    <a:srgbClr val="000000"/>
                  </a:solidFill>
                  <a:latin typeface="Calibri"/>
                </a:endParaRPr>
              </a:p>
              <a:p>
                <a:pPr lvl="1">
                  <a:buFont typeface="Arial"/>
                  <a:buChar char="•"/>
                </a:pPr>
                <a:endParaRPr lang="en-US" sz="2400" dirty="0">
                  <a:solidFill>
                    <a:srgbClr val="000000"/>
                  </a:solidFill>
                  <a:latin typeface="Calibri"/>
                </a:endParaRPr>
              </a:p>
              <a:p>
                <a:pPr lvl="1"/>
                <a:endParaRPr lang="en-US" sz="2400" dirty="0">
                  <a:solidFill>
                    <a:srgbClr val="000000"/>
                  </a:solidFill>
                  <a:latin typeface="Calibri"/>
                </a:endParaRPr>
              </a:p>
              <a:p>
                <a:pPr lvl="1"/>
                <a:endParaRPr lang="en-US" sz="2400" dirty="0">
                  <a:solidFill>
                    <a:srgbClr val="000000"/>
                  </a:solidFill>
                  <a:latin typeface="Calibri"/>
                </a:endParaRPr>
              </a:p>
              <a:p>
                <a:pPr>
                  <a:lnSpc>
                    <a:spcPct val="100000"/>
                  </a:lnSpc>
                  <a:buFont typeface="Arial"/>
                  <a:buChar char="•"/>
                </a:pPr>
                <a:endParaRPr lang="en-US" sz="2400" dirty="0">
                  <a:solidFill>
                    <a:srgbClr val="000000"/>
                  </a:solidFill>
                  <a:latin typeface="Calibri"/>
                </a:endParaRPr>
              </a:p>
            </p:txBody>
          </p:sp>
        </mc:Choice>
        <mc:Fallback xmlns="">
          <p:sp>
            <p:nvSpPr>
              <p:cNvPr id="10" name="TextShape 2"/>
              <p:cNvSpPr txBox="1">
                <a:spLocks noRot="1" noChangeAspect="1" noMove="1" noResize="1" noEditPoints="1" noAdjustHandles="1" noChangeArrowheads="1" noChangeShapeType="1" noTextEdit="1"/>
              </p:cNvSpPr>
              <p:nvPr/>
            </p:nvSpPr>
            <p:spPr>
              <a:xfrm>
                <a:off x="432635" y="5536387"/>
                <a:ext cx="4170160" cy="457200"/>
              </a:xfrm>
              <a:prstGeom prst="rect">
                <a:avLst/>
              </a:prstGeom>
              <a:blipFill>
                <a:blip r:embed="rId5"/>
                <a:stretch>
                  <a:fillRect l="-2047" b="-110667"/>
                </a:stretch>
              </a:blipFill>
            </p:spPr>
            <p:txBody>
              <a:bodyPr/>
              <a:lstStyle/>
              <a:p>
                <a:r>
                  <a:rPr lang="en-US">
                    <a:noFill/>
                  </a:rPr>
                  <a:t> </a:t>
                </a:r>
              </a:p>
            </p:txBody>
          </p:sp>
        </mc:Fallback>
      </mc:AlternateContent>
      <p:pic>
        <p:nvPicPr>
          <p:cNvPr id="11" name="图片 38"/>
          <p:cNvPicPr/>
          <p:nvPr/>
        </p:nvPicPr>
        <p:blipFill>
          <a:blip r:embed="rId6"/>
          <a:stretch>
            <a:fillRect/>
          </a:stretch>
        </p:blipFill>
        <p:spPr>
          <a:xfrm>
            <a:off x="838200" y="4093141"/>
            <a:ext cx="3276600" cy="1801462"/>
          </a:xfrm>
          <a:prstGeom prst="rect">
            <a:avLst/>
          </a:prstGeom>
        </p:spPr>
      </p:pic>
    </p:spTree>
    <p:extLst>
      <p:ext uri="{BB962C8B-B14F-4D97-AF65-F5344CB8AC3E}">
        <p14:creationId xmlns:p14="http://schemas.microsoft.com/office/powerpoint/2010/main" val="650263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201" y="1143000"/>
            <a:ext cx="9028799" cy="1446550"/>
          </a:xfrm>
          <a:prstGeom prst="rect">
            <a:avLst/>
          </a:prstGeom>
        </p:spPr>
        <p:txBody>
          <a:bodyPr wrap="square" anchor="t">
            <a:spAutoFit/>
          </a:bodyPr>
          <a:lstStyle/>
          <a:p>
            <a:pPr marL="257168" indent="-257168" defTabSz="685800" eaLnBrk="1" fontAlgn="auto" hangingPunct="1">
              <a:spcBef>
                <a:spcPts val="0"/>
              </a:spcBef>
              <a:spcAft>
                <a:spcPts val="0"/>
              </a:spcAft>
              <a:buFont typeface="Arial" panose="020B0604020202020204" pitchFamily="34" charset="0"/>
              <a:buChar char="•"/>
            </a:pPr>
            <a:r>
              <a:rPr lang="en-US" sz="2000" dirty="0">
                <a:solidFill>
                  <a:prstClr val="black"/>
                </a:solidFill>
                <a:latin typeface="Calibri" panose="020F0502020204030204"/>
              </a:rPr>
              <a:t>Monthly scale </a:t>
            </a:r>
            <a:r>
              <a:rPr lang="en-US" sz="2000" dirty="0" smtClean="0">
                <a:solidFill>
                  <a:prstClr val="black"/>
                </a:solidFill>
                <a:latin typeface="Calibri" panose="020F0502020204030204"/>
              </a:rPr>
              <a:t>surface area dynamics </a:t>
            </a:r>
            <a:r>
              <a:rPr lang="en-US" sz="2000" dirty="0">
                <a:solidFill>
                  <a:prstClr val="black"/>
                </a:solidFill>
                <a:latin typeface="Calibri" panose="020F0502020204030204"/>
              </a:rPr>
              <a:t>from 1984 to 2015 at 30m resolution</a:t>
            </a:r>
          </a:p>
          <a:p>
            <a:pPr marL="714368" lvl="1" indent="-257168" defTabSz="685800">
              <a:buFont typeface="Arial" panose="020B0604020202020204" pitchFamily="34" charset="0"/>
              <a:buChar char="•"/>
            </a:pPr>
            <a:r>
              <a:rPr lang="en-US" sz="1600" dirty="0">
                <a:solidFill>
                  <a:prstClr val="black"/>
                </a:solidFill>
                <a:latin typeface="Calibri" panose="020F0502020204030204"/>
                <a:cs typeface="Calibri"/>
              </a:rPr>
              <a:t>using JRC-Google product as input label source</a:t>
            </a:r>
            <a:r>
              <a:rPr lang="en-US" sz="1600" baseline="30000" dirty="0">
                <a:solidFill>
                  <a:prstClr val="black"/>
                </a:solidFill>
                <a:latin typeface="Calibri" panose="020F0502020204030204"/>
                <a:cs typeface="Calibri"/>
              </a:rPr>
              <a:t> 1</a:t>
            </a:r>
            <a:endParaRPr lang="en-US" sz="1600" dirty="0">
              <a:solidFill>
                <a:prstClr val="black"/>
              </a:solidFill>
              <a:latin typeface="Calibri" panose="020F0502020204030204"/>
              <a:cs typeface="Calibri"/>
            </a:endParaRPr>
          </a:p>
          <a:p>
            <a:pPr marL="257168" indent="-257168" defTabSz="685800" eaLnBrk="1" fontAlgn="auto" hangingPunct="1">
              <a:spcBef>
                <a:spcPts val="0"/>
              </a:spcBef>
              <a:spcAft>
                <a:spcPts val="0"/>
              </a:spcAft>
              <a:buFont typeface="Arial" panose="020B0604020202020204" pitchFamily="34" charset="0"/>
              <a:buChar char="•"/>
            </a:pPr>
            <a:endParaRPr lang="en-US" sz="1600" dirty="0">
              <a:solidFill>
                <a:prstClr val="black"/>
              </a:solidFill>
              <a:latin typeface="Calibri" panose="020F0502020204030204"/>
              <a:cs typeface="Calibri"/>
            </a:endParaRPr>
          </a:p>
          <a:p>
            <a:pPr marL="257168" indent="-257168" defTabSz="685800" eaLnBrk="1" fontAlgn="auto" hangingPunct="1">
              <a:spcBef>
                <a:spcPts val="0"/>
              </a:spcBef>
              <a:spcAft>
                <a:spcPts val="0"/>
              </a:spcAft>
              <a:buFont typeface="Arial" panose="020B0604020202020204" pitchFamily="34" charset="0"/>
              <a:buChar char="•"/>
            </a:pPr>
            <a:r>
              <a:rPr lang="en-US" sz="2000" dirty="0" smtClean="0">
                <a:solidFill>
                  <a:prstClr val="black"/>
                </a:solidFill>
                <a:latin typeface="Calibri" panose="020F0502020204030204"/>
                <a:cs typeface="Calibri"/>
              </a:rPr>
              <a:t>Over 700k </a:t>
            </a:r>
            <a:r>
              <a:rPr lang="en-US" sz="2000" dirty="0">
                <a:solidFill>
                  <a:prstClr val="black"/>
                </a:solidFill>
                <a:latin typeface="Calibri" panose="020F0502020204030204"/>
                <a:cs typeface="Calibri"/>
              </a:rPr>
              <a:t>water bodies of size greater than 0.1 sq. </a:t>
            </a:r>
            <a:r>
              <a:rPr lang="en-US" sz="2000" dirty="0" err="1" smtClean="0">
                <a:solidFill>
                  <a:prstClr val="black"/>
                </a:solidFill>
                <a:latin typeface="Calibri" panose="020F0502020204030204"/>
                <a:cs typeface="Calibri"/>
              </a:rPr>
              <a:t>kms</a:t>
            </a:r>
            <a:r>
              <a:rPr lang="en-US" sz="2000" dirty="0">
                <a:solidFill>
                  <a:prstClr val="black"/>
                </a:solidFill>
                <a:latin typeface="Calibri" panose="020F0502020204030204"/>
                <a:cs typeface="Calibri"/>
              </a:rPr>
              <a:t> </a:t>
            </a:r>
            <a:r>
              <a:rPr lang="en-US" sz="2000" dirty="0" smtClean="0">
                <a:solidFill>
                  <a:prstClr val="black"/>
                </a:solidFill>
                <a:latin typeface="Calibri" panose="020F0502020204030204"/>
                <a:cs typeface="Calibri"/>
              </a:rPr>
              <a:t>below 50 degrees North </a:t>
            </a:r>
            <a:endParaRPr lang="en-US" sz="2000" dirty="0">
              <a:solidFill>
                <a:prstClr val="black"/>
              </a:solidFill>
              <a:latin typeface="Calibri" panose="020F0502020204030204"/>
              <a:cs typeface="Calibri"/>
            </a:endParaRPr>
          </a:p>
          <a:p>
            <a:pPr defTabSz="685800" eaLnBrk="1" fontAlgn="auto" hangingPunct="1">
              <a:spcBef>
                <a:spcPts val="0"/>
              </a:spcBef>
              <a:spcAft>
                <a:spcPts val="0"/>
              </a:spcAft>
            </a:pPr>
            <a:endParaRPr lang="en-US" sz="1600" dirty="0">
              <a:solidFill>
                <a:prstClr val="black"/>
              </a:solidFill>
              <a:latin typeface="Calibri" panose="020F0502020204030204"/>
              <a:cs typeface="Calibri"/>
            </a:endParaRPr>
          </a:p>
        </p:txBody>
      </p:sp>
      <p:pic>
        <p:nvPicPr>
          <p:cNvPr id="6" name="Picture 5">
            <a:extLst>
              <a:ext uri="{FF2B5EF4-FFF2-40B4-BE49-F238E27FC236}">
                <a16:creationId xmlns:a16="http://schemas.microsoft.com/office/drawing/2014/main" id="{835B9974-98C4-4D14-872F-7F096BC75222}"/>
              </a:ext>
            </a:extLst>
          </p:cNvPr>
          <p:cNvPicPr>
            <a:picLocks noChangeAspect="1"/>
          </p:cNvPicPr>
          <p:nvPr/>
        </p:nvPicPr>
        <p:blipFill rotWithShape="1">
          <a:blip r:embed="rId3"/>
          <a:srcRect t="13481" b="5324"/>
          <a:stretch/>
        </p:blipFill>
        <p:spPr>
          <a:xfrm>
            <a:off x="200024" y="3002059"/>
            <a:ext cx="8743950" cy="3769543"/>
          </a:xfrm>
          <a:prstGeom prst="rect">
            <a:avLst/>
          </a:prstGeom>
        </p:spPr>
      </p:pic>
      <p:sp>
        <p:nvSpPr>
          <p:cNvPr id="3" name="Rectangle 2">
            <a:extLst>
              <a:ext uri="{FF2B5EF4-FFF2-40B4-BE49-F238E27FC236}">
                <a16:creationId xmlns:a16="http://schemas.microsoft.com/office/drawing/2014/main" id="{FBF2CBE2-1D8B-4B17-A607-15C92BC45753}"/>
              </a:ext>
            </a:extLst>
          </p:cNvPr>
          <p:cNvSpPr/>
          <p:nvPr/>
        </p:nvSpPr>
        <p:spPr>
          <a:xfrm>
            <a:off x="152815" y="2738323"/>
            <a:ext cx="8775919" cy="253916"/>
          </a:xfrm>
          <a:prstGeom prst="rect">
            <a:avLst/>
          </a:prstGeom>
        </p:spPr>
        <p:txBody>
          <a:bodyPr wrap="square">
            <a:spAutoFit/>
          </a:bodyPr>
          <a:lstStyle/>
          <a:p>
            <a:pPr defTabSz="685800" eaLnBrk="1" fontAlgn="auto" hangingPunct="1">
              <a:spcBef>
                <a:spcPts val="0"/>
              </a:spcBef>
              <a:spcAft>
                <a:spcPts val="0"/>
              </a:spcAft>
            </a:pPr>
            <a:r>
              <a:rPr lang="en-US" sz="1050" dirty="0">
                <a:solidFill>
                  <a:prstClr val="black"/>
                </a:solidFill>
                <a:latin typeface="Calibri" panose="020F0502020204030204" pitchFamily="34" charset="0"/>
                <a:ea typeface="+mn-ea"/>
                <a:cs typeface="+mn-cs"/>
              </a:rPr>
              <a:t>1. </a:t>
            </a:r>
            <a:r>
              <a:rPr lang="en-US" sz="1050" dirty="0" err="1">
                <a:solidFill>
                  <a:prstClr val="black"/>
                </a:solidFill>
                <a:latin typeface="Calibri" panose="020F0502020204030204" pitchFamily="34" charset="0"/>
                <a:ea typeface="+mn-ea"/>
                <a:cs typeface="+mn-cs"/>
              </a:rPr>
              <a:t>Pekel</a:t>
            </a:r>
            <a:r>
              <a:rPr lang="en-US" sz="1050" dirty="0">
                <a:solidFill>
                  <a:prstClr val="black"/>
                </a:solidFill>
                <a:latin typeface="Calibri" panose="020F0502020204030204" pitchFamily="34" charset="0"/>
                <a:ea typeface="+mn-ea"/>
                <a:cs typeface="+mn-cs"/>
              </a:rPr>
              <a:t> et. al, High-resolution mapping of global surface water and its long-term changes. Nature 540, 418-422 (2016). (doi:10.1038/nature20584)</a:t>
            </a:r>
            <a:endParaRPr lang="en-US" sz="1050" dirty="0">
              <a:solidFill>
                <a:prstClr val="black"/>
              </a:solidFill>
              <a:latin typeface="Calibri" panose="020F0502020204030204"/>
              <a:ea typeface="+mn-ea"/>
              <a:cs typeface="+mn-cs"/>
            </a:endParaRPr>
          </a:p>
        </p:txBody>
      </p:sp>
      <p:sp>
        <p:nvSpPr>
          <p:cNvPr id="11" name="Title 1">
            <a:extLst>
              <a:ext uri="{FF2B5EF4-FFF2-40B4-BE49-F238E27FC236}">
                <a16:creationId xmlns:a16="http://schemas.microsoft.com/office/drawing/2014/main" id="{CB96F063-4AA8-4B10-B8D4-0C7C247351CB}"/>
              </a:ext>
            </a:extLst>
          </p:cNvPr>
          <p:cNvSpPr>
            <a:spLocks noGrp="1"/>
          </p:cNvSpPr>
          <p:nvPr>
            <p:ph type="title"/>
          </p:nvPr>
        </p:nvSpPr>
        <p:spPr>
          <a:xfrm>
            <a:off x="127659" y="304800"/>
            <a:ext cx="8888681" cy="580048"/>
          </a:xfrm>
        </p:spPr>
        <p:txBody>
          <a:bodyPr>
            <a:normAutofit fontScale="90000"/>
          </a:bodyPr>
          <a:lstStyle/>
          <a:p>
            <a:r>
              <a:rPr lang="en-US" sz="2800" b="1" dirty="0" err="1" smtClean="0"/>
              <a:t>ReaLSAT</a:t>
            </a:r>
            <a:r>
              <a:rPr lang="en-US" sz="2800" b="1" dirty="0" smtClean="0"/>
              <a:t>: Reservoir and </a:t>
            </a:r>
            <a:r>
              <a:rPr lang="en-US" sz="2800" b="1" dirty="0"/>
              <a:t>Lake </a:t>
            </a:r>
            <a:r>
              <a:rPr lang="en-US" sz="2800" b="1" dirty="0" smtClean="0"/>
              <a:t>Surface Area Time-series Database</a:t>
            </a:r>
            <a:br>
              <a:rPr lang="en-US" sz="2800" b="1" dirty="0" smtClean="0"/>
            </a:br>
            <a:r>
              <a:rPr lang="en-US" sz="2800" dirty="0" smtClean="0"/>
              <a:t> </a:t>
            </a:r>
            <a:r>
              <a:rPr lang="en-US" sz="2800" dirty="0"/>
              <a:t>http://umnlcc.cs.umn.edu/realsat/</a:t>
            </a:r>
            <a:endParaRPr lang="en-US" sz="2800" dirty="0">
              <a:solidFill>
                <a:schemeClr val="tx1"/>
              </a:solidFill>
            </a:endParaRPr>
          </a:p>
        </p:txBody>
      </p:sp>
      <p:graphicFrame>
        <p:nvGraphicFramePr>
          <p:cNvPr id="12" name="Table 11"/>
          <p:cNvGraphicFramePr>
            <a:graphicFrameLocks noGrp="1"/>
          </p:cNvGraphicFramePr>
          <p:nvPr>
            <p:extLst/>
          </p:nvPr>
        </p:nvGraphicFramePr>
        <p:xfrm>
          <a:off x="5105400" y="5029200"/>
          <a:ext cx="2514600" cy="1600200"/>
        </p:xfrm>
        <a:graphic>
          <a:graphicData uri="http://schemas.openxmlformats.org/drawingml/2006/table">
            <a:tbl>
              <a:tblPr firstRow="1" bandRow="1">
                <a:tableStyleId>{5C22544A-7EE6-4342-B048-85BDC9FD1C3A}</a:tableStyleId>
              </a:tblPr>
              <a:tblGrid>
                <a:gridCol w="1867988">
                  <a:extLst>
                    <a:ext uri="{9D8B030D-6E8A-4147-A177-3AD203B41FA5}">
                      <a16:colId xmlns:a16="http://schemas.microsoft.com/office/drawing/2014/main" val="2413966329"/>
                    </a:ext>
                  </a:extLst>
                </a:gridCol>
                <a:gridCol w="646612">
                  <a:extLst>
                    <a:ext uri="{9D8B030D-6E8A-4147-A177-3AD203B41FA5}">
                      <a16:colId xmlns:a16="http://schemas.microsoft.com/office/drawing/2014/main" val="687703410"/>
                    </a:ext>
                  </a:extLst>
                </a:gridCol>
              </a:tblGrid>
              <a:tr h="209006">
                <a:tc>
                  <a:txBody>
                    <a:bodyPr/>
                    <a:lstStyle/>
                    <a:p>
                      <a:pPr algn="ctr"/>
                      <a:r>
                        <a:rPr lang="en-US" sz="900" dirty="0"/>
                        <a:t>Size </a:t>
                      </a:r>
                    </a:p>
                  </a:txBody>
                  <a:tcPr/>
                </a:tc>
                <a:tc>
                  <a:txBody>
                    <a:bodyPr/>
                    <a:lstStyle/>
                    <a:p>
                      <a:pPr algn="ctr"/>
                      <a:r>
                        <a:rPr lang="en-US" sz="900" dirty="0"/>
                        <a:t>Count</a:t>
                      </a:r>
                    </a:p>
                  </a:txBody>
                  <a:tcPr/>
                </a:tc>
                <a:extLst>
                  <a:ext uri="{0D108BD9-81ED-4DB2-BD59-A6C34878D82A}">
                    <a16:rowId xmlns:a16="http://schemas.microsoft.com/office/drawing/2014/main" val="3105678901"/>
                  </a:ext>
                </a:extLst>
              </a:tr>
              <a:tr h="209006">
                <a:tc>
                  <a:txBody>
                    <a:bodyPr/>
                    <a:lstStyle/>
                    <a:p>
                      <a:pPr algn="ctr"/>
                      <a:r>
                        <a:rPr lang="en-US" sz="900" dirty="0"/>
                        <a:t>between 0.1 and 1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645815</a:t>
                      </a:r>
                      <a:endParaRPr lang="en-US" sz="900" dirty="0"/>
                    </a:p>
                  </a:txBody>
                  <a:tcPr/>
                </a:tc>
                <a:extLst>
                  <a:ext uri="{0D108BD9-81ED-4DB2-BD59-A6C34878D82A}">
                    <a16:rowId xmlns:a16="http://schemas.microsoft.com/office/drawing/2014/main" val="670281250"/>
                  </a:ext>
                </a:extLst>
              </a:tr>
              <a:tr h="209006">
                <a:tc>
                  <a:txBody>
                    <a:bodyPr/>
                    <a:lstStyle/>
                    <a:p>
                      <a:pPr algn="ctr"/>
                      <a:r>
                        <a:rPr lang="en-US" sz="900" dirty="0"/>
                        <a:t>between 1 and 10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86363</a:t>
                      </a:r>
                      <a:endParaRPr lang="en-US" sz="900" dirty="0"/>
                    </a:p>
                  </a:txBody>
                  <a:tcPr/>
                </a:tc>
                <a:extLst>
                  <a:ext uri="{0D108BD9-81ED-4DB2-BD59-A6C34878D82A}">
                    <a16:rowId xmlns:a16="http://schemas.microsoft.com/office/drawing/2014/main" val="3189324651"/>
                  </a:ext>
                </a:extLst>
              </a:tr>
              <a:tr h="20900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t>between 10 and 100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10606</a:t>
                      </a:r>
                      <a:endParaRPr lang="en-US" sz="900" dirty="0"/>
                    </a:p>
                  </a:txBody>
                  <a:tcPr/>
                </a:tc>
                <a:extLst>
                  <a:ext uri="{0D108BD9-81ED-4DB2-BD59-A6C34878D82A}">
                    <a16:rowId xmlns:a16="http://schemas.microsoft.com/office/drawing/2014/main" val="500090376"/>
                  </a:ext>
                </a:extLst>
              </a:tr>
              <a:tr h="209006">
                <a:tc>
                  <a:txBody>
                    <a:bodyPr/>
                    <a:lstStyle/>
                    <a:p>
                      <a:pPr algn="ctr"/>
                      <a:r>
                        <a:rPr lang="en-US" sz="900" dirty="0"/>
                        <a:t>between 100 and 1,000 km</a:t>
                      </a:r>
                      <a:r>
                        <a:rPr lang="en-US" sz="900" baseline="30000" dirty="0"/>
                        <a:t>2</a:t>
                      </a:r>
                      <a:endParaRPr lang="en-US" sz="900" dirty="0"/>
                    </a:p>
                  </a:txBody>
                  <a:tcPr/>
                </a:tc>
                <a:tc>
                  <a:txBody>
                    <a:bodyPr/>
                    <a:lstStyle/>
                    <a:p>
                      <a:pPr algn="r"/>
                      <a:r>
                        <a:rPr lang="en-US" sz="900" dirty="0"/>
                        <a:t>5044</a:t>
                      </a:r>
                    </a:p>
                  </a:txBody>
                  <a:tcPr/>
                </a:tc>
                <a:extLst>
                  <a:ext uri="{0D108BD9-81ED-4DB2-BD59-A6C34878D82A}">
                    <a16:rowId xmlns:a16="http://schemas.microsoft.com/office/drawing/2014/main" val="91525398"/>
                  </a:ext>
                </a:extLst>
              </a:tr>
              <a:tr h="209006">
                <a:tc>
                  <a:txBody>
                    <a:bodyPr/>
                    <a:lstStyle/>
                    <a:p>
                      <a:pPr algn="ctr"/>
                      <a:r>
                        <a:rPr lang="en-US" sz="900" dirty="0"/>
                        <a:t>greater than 1,000 km</a:t>
                      </a:r>
                      <a:r>
                        <a:rPr lang="en-US" sz="900" baseline="30000" dirty="0"/>
                        <a:t>2</a:t>
                      </a:r>
                      <a:endParaRPr lang="en-US" sz="900" dirty="0"/>
                    </a:p>
                  </a:txBody>
                  <a:tcPr/>
                </a:tc>
                <a:tc>
                  <a:txBody>
                    <a:bodyPr/>
                    <a:lstStyle/>
                    <a:p>
                      <a:pPr algn="r"/>
                      <a:r>
                        <a:rPr lang="en-US" sz="900" dirty="0"/>
                        <a:t>162</a:t>
                      </a:r>
                    </a:p>
                  </a:txBody>
                  <a:tcPr/>
                </a:tc>
                <a:extLst>
                  <a:ext uri="{0D108BD9-81ED-4DB2-BD59-A6C34878D82A}">
                    <a16:rowId xmlns:a16="http://schemas.microsoft.com/office/drawing/2014/main" val="1341267882"/>
                  </a:ext>
                </a:extLst>
              </a:tr>
              <a:tr h="209006">
                <a:tc>
                  <a:txBody>
                    <a:bodyPr/>
                    <a:lstStyle/>
                    <a:p>
                      <a:pPr algn="ctr"/>
                      <a:r>
                        <a:rPr lang="en-US" sz="900" dirty="0"/>
                        <a:t>Total</a:t>
                      </a:r>
                    </a:p>
                  </a:txBody>
                  <a:tcPr/>
                </a:tc>
                <a:tc>
                  <a:txBody>
                    <a:bodyPr/>
                    <a:lstStyle/>
                    <a:p>
                      <a:pPr algn="r"/>
                      <a:r>
                        <a:rPr lang="en-US" sz="900" b="0" i="0" kern="1200" dirty="0">
                          <a:solidFill>
                            <a:schemeClr val="dk1"/>
                          </a:solidFill>
                          <a:effectLst/>
                          <a:latin typeface="+mn-lt"/>
                          <a:ea typeface="+mn-ea"/>
                          <a:cs typeface="+mn-cs"/>
                        </a:rPr>
                        <a:t>747990</a:t>
                      </a:r>
                      <a:endParaRPr lang="en-US" sz="900" dirty="0"/>
                    </a:p>
                  </a:txBody>
                  <a:tcPr/>
                </a:tc>
                <a:extLst>
                  <a:ext uri="{0D108BD9-81ED-4DB2-BD59-A6C34878D82A}">
                    <a16:rowId xmlns:a16="http://schemas.microsoft.com/office/drawing/2014/main" val="4201914244"/>
                  </a:ext>
                </a:extLst>
              </a:tr>
            </a:tbl>
          </a:graphicData>
        </a:graphic>
      </p:graphicFrame>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10" name="TextBox 9">
            <a:extLst>
              <a:ext uri="{FF2B5EF4-FFF2-40B4-BE49-F238E27FC236}">
                <a16:creationId xmlns:a16="http://schemas.microsoft.com/office/drawing/2014/main" id="{AA433C56-2983-45BF-A8F6-83CBD5C06130}"/>
              </a:ext>
            </a:extLst>
          </p:cNvPr>
          <p:cNvSpPr txBox="1"/>
          <p:nvPr/>
        </p:nvSpPr>
        <p:spPr>
          <a:xfrm>
            <a:off x="2368099" y="6273969"/>
            <a:ext cx="2356301" cy="507831"/>
          </a:xfrm>
          <a:prstGeom prst="rect">
            <a:avLst/>
          </a:prstGeom>
          <a:solidFill>
            <a:schemeClr val="bg1"/>
          </a:solidFill>
        </p:spPr>
        <p:txBody>
          <a:bodyPr wrap="square" rtlCol="0">
            <a:spAutoFit/>
          </a:bodyPr>
          <a:lstStyle/>
          <a:p>
            <a:r>
              <a:rPr lang="en-US" sz="900" i="1" dirty="0"/>
              <a:t>Note: The heat </a:t>
            </a:r>
            <a:r>
              <a:rPr lang="en-US" sz="900" i="1" dirty="0" smtClean="0"/>
              <a:t>map is incomplete, as it </a:t>
            </a:r>
            <a:r>
              <a:rPr lang="en-US" sz="900" i="1" dirty="0"/>
              <a:t>represents only the subset of the database processed until July 2019 (345k  </a:t>
            </a:r>
            <a:r>
              <a:rPr lang="en-US" sz="900" i="1" dirty="0" smtClean="0"/>
              <a:t>water </a:t>
            </a:r>
            <a:r>
              <a:rPr lang="en-US" sz="900" i="1" dirty="0"/>
              <a:t>bodies)</a:t>
            </a:r>
          </a:p>
        </p:txBody>
      </p:sp>
    </p:spTree>
    <p:extLst>
      <p:ext uri="{BB962C8B-B14F-4D97-AF65-F5344CB8AC3E}">
        <p14:creationId xmlns:p14="http://schemas.microsoft.com/office/powerpoint/2010/main" val="938243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5201" y="1399018"/>
            <a:ext cx="9028799" cy="1446550"/>
          </a:xfrm>
          <a:prstGeom prst="rect">
            <a:avLst/>
          </a:prstGeom>
        </p:spPr>
        <p:txBody>
          <a:bodyPr wrap="square" anchor="t">
            <a:spAutoFit/>
          </a:bodyPr>
          <a:lstStyle/>
          <a:p>
            <a:pPr marL="257168" indent="-257168" defTabSz="685800" eaLnBrk="1" fontAlgn="auto" hangingPunct="1">
              <a:spcBef>
                <a:spcPts val="0"/>
              </a:spcBef>
              <a:spcAft>
                <a:spcPts val="0"/>
              </a:spcAft>
              <a:buFont typeface="Arial" panose="020B0604020202020204" pitchFamily="34" charset="0"/>
              <a:buChar char="•"/>
            </a:pPr>
            <a:r>
              <a:rPr lang="en-US" sz="2000" dirty="0">
                <a:solidFill>
                  <a:prstClr val="black"/>
                </a:solidFill>
                <a:latin typeface="Calibri" panose="020F0502020204030204"/>
              </a:rPr>
              <a:t>Monthly scale dynamics from 1984 to 2015 at 30m resolution</a:t>
            </a:r>
          </a:p>
          <a:p>
            <a:pPr marL="714368" lvl="1" indent="-257168" defTabSz="685800">
              <a:buFont typeface="Arial" panose="020B0604020202020204" pitchFamily="34" charset="0"/>
              <a:buChar char="•"/>
            </a:pPr>
            <a:r>
              <a:rPr lang="en-US" sz="1600" dirty="0">
                <a:solidFill>
                  <a:prstClr val="black"/>
                </a:solidFill>
                <a:latin typeface="Calibri" panose="020F0502020204030204"/>
                <a:cs typeface="Calibri"/>
              </a:rPr>
              <a:t>using JRC-Google product as input label source</a:t>
            </a:r>
            <a:r>
              <a:rPr lang="en-US" sz="1600" baseline="30000" dirty="0">
                <a:solidFill>
                  <a:prstClr val="black"/>
                </a:solidFill>
                <a:latin typeface="Calibri" panose="020F0502020204030204"/>
                <a:cs typeface="Calibri"/>
              </a:rPr>
              <a:t> 1</a:t>
            </a:r>
            <a:endParaRPr lang="en-US" sz="1600" dirty="0">
              <a:solidFill>
                <a:prstClr val="black"/>
              </a:solidFill>
              <a:latin typeface="Calibri" panose="020F0502020204030204"/>
              <a:cs typeface="Calibri"/>
            </a:endParaRPr>
          </a:p>
          <a:p>
            <a:pPr marL="257168" indent="-257168" defTabSz="685800" eaLnBrk="1" fontAlgn="auto" hangingPunct="1">
              <a:spcBef>
                <a:spcPts val="0"/>
              </a:spcBef>
              <a:spcAft>
                <a:spcPts val="0"/>
              </a:spcAft>
              <a:buFont typeface="Arial" panose="020B0604020202020204" pitchFamily="34" charset="0"/>
              <a:buChar char="•"/>
            </a:pPr>
            <a:endParaRPr lang="en-US" sz="1600" dirty="0">
              <a:solidFill>
                <a:prstClr val="black"/>
              </a:solidFill>
              <a:latin typeface="Calibri" panose="020F0502020204030204"/>
              <a:cs typeface="Calibri"/>
            </a:endParaRPr>
          </a:p>
          <a:p>
            <a:pPr marL="257168" indent="-257168" defTabSz="685800" eaLnBrk="1" fontAlgn="auto" hangingPunct="1">
              <a:spcBef>
                <a:spcPts val="0"/>
              </a:spcBef>
              <a:spcAft>
                <a:spcPts val="0"/>
              </a:spcAft>
              <a:buFont typeface="Arial" panose="020B0604020202020204" pitchFamily="34" charset="0"/>
              <a:buChar char="•"/>
            </a:pPr>
            <a:r>
              <a:rPr lang="en-US" sz="2000" dirty="0" smtClean="0">
                <a:solidFill>
                  <a:prstClr val="black"/>
                </a:solidFill>
                <a:latin typeface="Calibri" panose="020F0502020204030204"/>
                <a:cs typeface="Calibri"/>
              </a:rPr>
              <a:t>Over 700k </a:t>
            </a:r>
            <a:r>
              <a:rPr lang="en-US" sz="2000" dirty="0">
                <a:solidFill>
                  <a:prstClr val="black"/>
                </a:solidFill>
                <a:latin typeface="Calibri" panose="020F0502020204030204"/>
                <a:cs typeface="Calibri"/>
              </a:rPr>
              <a:t>water bodies of size greater than 0.1 sq. </a:t>
            </a:r>
            <a:r>
              <a:rPr lang="en-US" sz="2000" dirty="0" err="1">
                <a:solidFill>
                  <a:prstClr val="black"/>
                </a:solidFill>
                <a:latin typeface="Calibri" panose="020F0502020204030204"/>
                <a:cs typeface="Calibri"/>
              </a:rPr>
              <a:t>kms</a:t>
            </a:r>
            <a:r>
              <a:rPr lang="en-US" sz="2000" dirty="0">
                <a:solidFill>
                  <a:prstClr val="black"/>
                </a:solidFill>
                <a:latin typeface="Calibri" panose="020F0502020204030204"/>
                <a:cs typeface="Calibri"/>
              </a:rPr>
              <a:t>. </a:t>
            </a:r>
          </a:p>
          <a:p>
            <a:pPr defTabSz="685800" eaLnBrk="1" fontAlgn="auto" hangingPunct="1">
              <a:spcBef>
                <a:spcPts val="0"/>
              </a:spcBef>
              <a:spcAft>
                <a:spcPts val="0"/>
              </a:spcAft>
            </a:pPr>
            <a:endParaRPr lang="en-US" sz="1600" dirty="0">
              <a:solidFill>
                <a:prstClr val="black"/>
              </a:solidFill>
              <a:latin typeface="Calibri" panose="020F0502020204030204"/>
              <a:cs typeface="Calibri"/>
            </a:endParaRPr>
          </a:p>
        </p:txBody>
      </p:sp>
      <p:pic>
        <p:nvPicPr>
          <p:cNvPr id="6" name="Picture 5">
            <a:extLst>
              <a:ext uri="{FF2B5EF4-FFF2-40B4-BE49-F238E27FC236}">
                <a16:creationId xmlns:a16="http://schemas.microsoft.com/office/drawing/2014/main" id="{835B9974-98C4-4D14-872F-7F096BC75222}"/>
              </a:ext>
            </a:extLst>
          </p:cNvPr>
          <p:cNvPicPr>
            <a:picLocks noChangeAspect="1"/>
          </p:cNvPicPr>
          <p:nvPr/>
        </p:nvPicPr>
        <p:blipFill rotWithShape="1">
          <a:blip r:embed="rId3"/>
          <a:srcRect t="13481" b="5324"/>
          <a:stretch/>
        </p:blipFill>
        <p:spPr>
          <a:xfrm>
            <a:off x="200024" y="3002059"/>
            <a:ext cx="8743950" cy="3769543"/>
          </a:xfrm>
          <a:prstGeom prst="rect">
            <a:avLst/>
          </a:prstGeom>
        </p:spPr>
      </p:pic>
      <p:sp>
        <p:nvSpPr>
          <p:cNvPr id="3" name="Rectangle 2">
            <a:extLst>
              <a:ext uri="{FF2B5EF4-FFF2-40B4-BE49-F238E27FC236}">
                <a16:creationId xmlns:a16="http://schemas.microsoft.com/office/drawing/2014/main" id="{FBF2CBE2-1D8B-4B17-A607-15C92BC45753}"/>
              </a:ext>
            </a:extLst>
          </p:cNvPr>
          <p:cNvSpPr/>
          <p:nvPr/>
        </p:nvSpPr>
        <p:spPr>
          <a:xfrm>
            <a:off x="152815" y="2738323"/>
            <a:ext cx="8775919" cy="253916"/>
          </a:xfrm>
          <a:prstGeom prst="rect">
            <a:avLst/>
          </a:prstGeom>
        </p:spPr>
        <p:txBody>
          <a:bodyPr wrap="square">
            <a:spAutoFit/>
          </a:bodyPr>
          <a:lstStyle/>
          <a:p>
            <a:pPr defTabSz="685800" eaLnBrk="1" fontAlgn="auto" hangingPunct="1">
              <a:spcBef>
                <a:spcPts val="0"/>
              </a:spcBef>
              <a:spcAft>
                <a:spcPts val="0"/>
              </a:spcAft>
            </a:pPr>
            <a:r>
              <a:rPr lang="en-US" sz="1050" dirty="0">
                <a:solidFill>
                  <a:prstClr val="black"/>
                </a:solidFill>
                <a:latin typeface="Calibri" panose="020F0502020204030204" pitchFamily="34" charset="0"/>
                <a:ea typeface="+mn-ea"/>
                <a:cs typeface="+mn-cs"/>
              </a:rPr>
              <a:t>1. </a:t>
            </a:r>
            <a:r>
              <a:rPr lang="en-US" sz="1050" dirty="0" err="1">
                <a:solidFill>
                  <a:prstClr val="black"/>
                </a:solidFill>
                <a:latin typeface="Calibri" panose="020F0502020204030204" pitchFamily="34" charset="0"/>
                <a:ea typeface="+mn-ea"/>
                <a:cs typeface="+mn-cs"/>
              </a:rPr>
              <a:t>Pekel</a:t>
            </a:r>
            <a:r>
              <a:rPr lang="en-US" sz="1050" dirty="0">
                <a:solidFill>
                  <a:prstClr val="black"/>
                </a:solidFill>
                <a:latin typeface="Calibri" panose="020F0502020204030204" pitchFamily="34" charset="0"/>
                <a:ea typeface="+mn-ea"/>
                <a:cs typeface="+mn-cs"/>
              </a:rPr>
              <a:t> et. al, High-resolution mapping of global surface water and its long-term changes. Nature 540, 418-422 (2016). (doi:10.1038/nature20584)</a:t>
            </a:r>
            <a:endParaRPr lang="en-US" sz="1050" dirty="0">
              <a:solidFill>
                <a:prstClr val="black"/>
              </a:solidFill>
              <a:latin typeface="Calibri" panose="020F0502020204030204"/>
              <a:ea typeface="+mn-ea"/>
              <a:cs typeface="+mn-cs"/>
            </a:endParaRPr>
          </a:p>
        </p:txBody>
      </p:sp>
      <p:sp>
        <p:nvSpPr>
          <p:cNvPr id="11" name="Title 1">
            <a:extLst>
              <a:ext uri="{FF2B5EF4-FFF2-40B4-BE49-F238E27FC236}">
                <a16:creationId xmlns:a16="http://schemas.microsoft.com/office/drawing/2014/main" id="{CB96F063-4AA8-4B10-B8D4-0C7C247351CB}"/>
              </a:ext>
            </a:extLst>
          </p:cNvPr>
          <p:cNvSpPr>
            <a:spLocks noGrp="1"/>
          </p:cNvSpPr>
          <p:nvPr>
            <p:ph type="title"/>
          </p:nvPr>
        </p:nvSpPr>
        <p:spPr>
          <a:xfrm>
            <a:off x="127659" y="304800"/>
            <a:ext cx="8888681" cy="580048"/>
          </a:xfrm>
        </p:spPr>
        <p:txBody>
          <a:bodyPr>
            <a:normAutofit fontScale="90000"/>
          </a:bodyPr>
          <a:lstStyle/>
          <a:p>
            <a:r>
              <a:rPr lang="en-US" sz="2800" b="1" dirty="0" err="1" smtClean="0"/>
              <a:t>ReaLSAT</a:t>
            </a:r>
            <a:r>
              <a:rPr lang="en-US" sz="2800" b="1" dirty="0" smtClean="0"/>
              <a:t>: </a:t>
            </a:r>
            <a:r>
              <a:rPr lang="en-US" sz="2800" b="1" dirty="0" err="1" smtClean="0"/>
              <a:t>Resrvoir</a:t>
            </a:r>
            <a:r>
              <a:rPr lang="en-US" sz="2800" b="1" dirty="0" smtClean="0"/>
              <a:t> and </a:t>
            </a:r>
            <a:r>
              <a:rPr lang="en-US" sz="2800" b="1" dirty="0"/>
              <a:t>Lake </a:t>
            </a:r>
            <a:r>
              <a:rPr lang="en-US" sz="2800" b="1" dirty="0" smtClean="0"/>
              <a:t>Surface Area </a:t>
            </a:r>
            <a:r>
              <a:rPr lang="en-US" sz="2800" b="1" dirty="0" err="1" smtClean="0"/>
              <a:t>Timeseries</a:t>
            </a:r>
            <a:r>
              <a:rPr lang="en-US" sz="2800" b="1" dirty="0" smtClean="0"/>
              <a:t> Database</a:t>
            </a:r>
            <a:br>
              <a:rPr lang="en-US" sz="2800" b="1" dirty="0" smtClean="0"/>
            </a:br>
            <a:r>
              <a:rPr lang="en-US" sz="2800" dirty="0" smtClean="0"/>
              <a:t> </a:t>
            </a:r>
            <a:r>
              <a:rPr lang="en-US" sz="2800" dirty="0"/>
              <a:t>http://umnlcc.cs.umn.edu/realsat/</a:t>
            </a:r>
            <a:endParaRPr lang="en-US" sz="2800" dirty="0">
              <a:solidFill>
                <a:schemeClr val="tx1"/>
              </a:solidFill>
            </a:endParaRPr>
          </a:p>
        </p:txBody>
      </p:sp>
      <p:graphicFrame>
        <p:nvGraphicFramePr>
          <p:cNvPr id="12" name="Table 11"/>
          <p:cNvGraphicFramePr>
            <a:graphicFrameLocks noGrp="1"/>
          </p:cNvGraphicFramePr>
          <p:nvPr>
            <p:extLst/>
          </p:nvPr>
        </p:nvGraphicFramePr>
        <p:xfrm>
          <a:off x="5105400" y="5029200"/>
          <a:ext cx="2514600" cy="1600200"/>
        </p:xfrm>
        <a:graphic>
          <a:graphicData uri="http://schemas.openxmlformats.org/drawingml/2006/table">
            <a:tbl>
              <a:tblPr firstRow="1" bandRow="1">
                <a:tableStyleId>{5C22544A-7EE6-4342-B048-85BDC9FD1C3A}</a:tableStyleId>
              </a:tblPr>
              <a:tblGrid>
                <a:gridCol w="1867988">
                  <a:extLst>
                    <a:ext uri="{9D8B030D-6E8A-4147-A177-3AD203B41FA5}">
                      <a16:colId xmlns:a16="http://schemas.microsoft.com/office/drawing/2014/main" val="2413966329"/>
                    </a:ext>
                  </a:extLst>
                </a:gridCol>
                <a:gridCol w="646612">
                  <a:extLst>
                    <a:ext uri="{9D8B030D-6E8A-4147-A177-3AD203B41FA5}">
                      <a16:colId xmlns:a16="http://schemas.microsoft.com/office/drawing/2014/main" val="687703410"/>
                    </a:ext>
                  </a:extLst>
                </a:gridCol>
              </a:tblGrid>
              <a:tr h="209006">
                <a:tc>
                  <a:txBody>
                    <a:bodyPr/>
                    <a:lstStyle/>
                    <a:p>
                      <a:pPr algn="ctr"/>
                      <a:r>
                        <a:rPr lang="en-US" sz="900" dirty="0"/>
                        <a:t>Size </a:t>
                      </a:r>
                    </a:p>
                  </a:txBody>
                  <a:tcPr/>
                </a:tc>
                <a:tc>
                  <a:txBody>
                    <a:bodyPr/>
                    <a:lstStyle/>
                    <a:p>
                      <a:pPr algn="ctr"/>
                      <a:r>
                        <a:rPr lang="en-US" sz="900" dirty="0"/>
                        <a:t>Count</a:t>
                      </a:r>
                    </a:p>
                  </a:txBody>
                  <a:tcPr/>
                </a:tc>
                <a:extLst>
                  <a:ext uri="{0D108BD9-81ED-4DB2-BD59-A6C34878D82A}">
                    <a16:rowId xmlns:a16="http://schemas.microsoft.com/office/drawing/2014/main" val="3105678901"/>
                  </a:ext>
                </a:extLst>
              </a:tr>
              <a:tr h="209006">
                <a:tc>
                  <a:txBody>
                    <a:bodyPr/>
                    <a:lstStyle/>
                    <a:p>
                      <a:pPr algn="ctr"/>
                      <a:r>
                        <a:rPr lang="en-US" sz="900" dirty="0"/>
                        <a:t>between 0.1 and 1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645815</a:t>
                      </a:r>
                      <a:endParaRPr lang="en-US" sz="900" dirty="0"/>
                    </a:p>
                  </a:txBody>
                  <a:tcPr/>
                </a:tc>
                <a:extLst>
                  <a:ext uri="{0D108BD9-81ED-4DB2-BD59-A6C34878D82A}">
                    <a16:rowId xmlns:a16="http://schemas.microsoft.com/office/drawing/2014/main" val="670281250"/>
                  </a:ext>
                </a:extLst>
              </a:tr>
              <a:tr h="209006">
                <a:tc>
                  <a:txBody>
                    <a:bodyPr/>
                    <a:lstStyle/>
                    <a:p>
                      <a:pPr algn="ctr"/>
                      <a:r>
                        <a:rPr lang="en-US" sz="900" dirty="0"/>
                        <a:t>between 1 and 10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86363</a:t>
                      </a:r>
                      <a:endParaRPr lang="en-US" sz="900" dirty="0"/>
                    </a:p>
                  </a:txBody>
                  <a:tcPr/>
                </a:tc>
                <a:extLst>
                  <a:ext uri="{0D108BD9-81ED-4DB2-BD59-A6C34878D82A}">
                    <a16:rowId xmlns:a16="http://schemas.microsoft.com/office/drawing/2014/main" val="3189324651"/>
                  </a:ext>
                </a:extLst>
              </a:tr>
              <a:tr h="20900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t>between 10 and 100 km</a:t>
                      </a:r>
                      <a:r>
                        <a:rPr lang="en-US" sz="900" baseline="30000" dirty="0"/>
                        <a:t>2</a:t>
                      </a:r>
                      <a:endParaRPr lang="en-US" sz="900" dirty="0"/>
                    </a:p>
                  </a:txBody>
                  <a:tcPr/>
                </a:tc>
                <a:tc>
                  <a:txBody>
                    <a:bodyPr/>
                    <a:lstStyle/>
                    <a:p>
                      <a:pPr algn="r"/>
                      <a:r>
                        <a:rPr lang="en-US" sz="900" b="0" i="0" u="none" strike="noStrike" kern="1200" dirty="0">
                          <a:solidFill>
                            <a:schemeClr val="dk1"/>
                          </a:solidFill>
                          <a:effectLst/>
                          <a:latin typeface="+mn-lt"/>
                          <a:ea typeface="+mn-ea"/>
                          <a:cs typeface="+mn-cs"/>
                        </a:rPr>
                        <a:t>10606</a:t>
                      </a:r>
                      <a:endParaRPr lang="en-US" sz="900" dirty="0"/>
                    </a:p>
                  </a:txBody>
                  <a:tcPr/>
                </a:tc>
                <a:extLst>
                  <a:ext uri="{0D108BD9-81ED-4DB2-BD59-A6C34878D82A}">
                    <a16:rowId xmlns:a16="http://schemas.microsoft.com/office/drawing/2014/main" val="500090376"/>
                  </a:ext>
                </a:extLst>
              </a:tr>
              <a:tr h="209006">
                <a:tc>
                  <a:txBody>
                    <a:bodyPr/>
                    <a:lstStyle/>
                    <a:p>
                      <a:pPr algn="ctr"/>
                      <a:r>
                        <a:rPr lang="en-US" sz="900" dirty="0"/>
                        <a:t>between 100 and 1,000 km</a:t>
                      </a:r>
                      <a:r>
                        <a:rPr lang="en-US" sz="900" baseline="30000" dirty="0"/>
                        <a:t>2</a:t>
                      </a:r>
                      <a:endParaRPr lang="en-US" sz="900" dirty="0"/>
                    </a:p>
                  </a:txBody>
                  <a:tcPr/>
                </a:tc>
                <a:tc>
                  <a:txBody>
                    <a:bodyPr/>
                    <a:lstStyle/>
                    <a:p>
                      <a:pPr algn="r"/>
                      <a:r>
                        <a:rPr lang="en-US" sz="900" dirty="0"/>
                        <a:t>5044</a:t>
                      </a:r>
                    </a:p>
                  </a:txBody>
                  <a:tcPr/>
                </a:tc>
                <a:extLst>
                  <a:ext uri="{0D108BD9-81ED-4DB2-BD59-A6C34878D82A}">
                    <a16:rowId xmlns:a16="http://schemas.microsoft.com/office/drawing/2014/main" val="91525398"/>
                  </a:ext>
                </a:extLst>
              </a:tr>
              <a:tr h="209006">
                <a:tc>
                  <a:txBody>
                    <a:bodyPr/>
                    <a:lstStyle/>
                    <a:p>
                      <a:pPr algn="ctr"/>
                      <a:r>
                        <a:rPr lang="en-US" sz="900" dirty="0"/>
                        <a:t>greater than 1,000 km</a:t>
                      </a:r>
                      <a:r>
                        <a:rPr lang="en-US" sz="900" baseline="30000" dirty="0"/>
                        <a:t>2</a:t>
                      </a:r>
                      <a:endParaRPr lang="en-US" sz="900" dirty="0"/>
                    </a:p>
                  </a:txBody>
                  <a:tcPr/>
                </a:tc>
                <a:tc>
                  <a:txBody>
                    <a:bodyPr/>
                    <a:lstStyle/>
                    <a:p>
                      <a:pPr algn="r"/>
                      <a:r>
                        <a:rPr lang="en-US" sz="900" dirty="0"/>
                        <a:t>162</a:t>
                      </a:r>
                    </a:p>
                  </a:txBody>
                  <a:tcPr/>
                </a:tc>
                <a:extLst>
                  <a:ext uri="{0D108BD9-81ED-4DB2-BD59-A6C34878D82A}">
                    <a16:rowId xmlns:a16="http://schemas.microsoft.com/office/drawing/2014/main" val="1341267882"/>
                  </a:ext>
                </a:extLst>
              </a:tr>
              <a:tr h="209006">
                <a:tc>
                  <a:txBody>
                    <a:bodyPr/>
                    <a:lstStyle/>
                    <a:p>
                      <a:pPr algn="ctr"/>
                      <a:r>
                        <a:rPr lang="en-US" sz="900" dirty="0"/>
                        <a:t>Total</a:t>
                      </a:r>
                    </a:p>
                  </a:txBody>
                  <a:tcPr/>
                </a:tc>
                <a:tc>
                  <a:txBody>
                    <a:bodyPr/>
                    <a:lstStyle/>
                    <a:p>
                      <a:pPr algn="r"/>
                      <a:r>
                        <a:rPr lang="en-US" sz="900" b="0" i="0" kern="1200" dirty="0">
                          <a:solidFill>
                            <a:schemeClr val="dk1"/>
                          </a:solidFill>
                          <a:effectLst/>
                          <a:latin typeface="+mn-lt"/>
                          <a:ea typeface="+mn-ea"/>
                          <a:cs typeface="+mn-cs"/>
                        </a:rPr>
                        <a:t>747990</a:t>
                      </a:r>
                      <a:endParaRPr lang="en-US" sz="900" dirty="0"/>
                    </a:p>
                  </a:txBody>
                  <a:tcPr/>
                </a:tc>
                <a:extLst>
                  <a:ext uri="{0D108BD9-81ED-4DB2-BD59-A6C34878D82A}">
                    <a16:rowId xmlns:a16="http://schemas.microsoft.com/office/drawing/2014/main" val="4201914244"/>
                  </a:ext>
                </a:extLst>
              </a:tr>
            </a:tbl>
          </a:graphicData>
        </a:graphic>
      </p:graphicFrame>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GLASSNET, Purdue University, 4/7/2022</a:t>
            </a:r>
            <a:endParaRPr lang="en-US">
              <a:solidFill>
                <a:prstClr val="black">
                  <a:tint val="75000"/>
                </a:prstClr>
              </a:solidFill>
            </a:endParaRPr>
          </a:p>
        </p:txBody>
      </p:sp>
      <p:sp>
        <p:nvSpPr>
          <p:cNvPr id="9" name="Cloud Callout 54">
            <a:extLst>
              <a:ext uri="{FF2B5EF4-FFF2-40B4-BE49-F238E27FC236}">
                <a16:creationId xmlns:a16="http://schemas.microsoft.com/office/drawing/2014/main" id="{3C30DCB1-1B16-4DBE-887C-3AA881015C41}"/>
              </a:ext>
            </a:extLst>
          </p:cNvPr>
          <p:cNvSpPr/>
          <p:nvPr/>
        </p:nvSpPr>
        <p:spPr>
          <a:xfrm>
            <a:off x="24535" y="2735088"/>
            <a:ext cx="7033763" cy="3107768"/>
          </a:xfrm>
          <a:prstGeom prst="cloud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r>
              <a:rPr lang="en-US" sz="2000" dirty="0"/>
              <a:t>Provides dynamics of water bodies</a:t>
            </a:r>
          </a:p>
          <a:p>
            <a:pPr marL="342900" indent="-342900" algn="ctr">
              <a:buFontTx/>
              <a:buChar char="-"/>
            </a:pPr>
            <a:endParaRPr lang="en-US" sz="2000" dirty="0" smtClean="0"/>
          </a:p>
          <a:p>
            <a:pPr marL="342900" indent="-342900" algn="ctr">
              <a:buFontTx/>
              <a:buChar char="-"/>
            </a:pPr>
            <a:r>
              <a:rPr lang="en-US" sz="2000" dirty="0" smtClean="0"/>
              <a:t>Identifies new lakes and reservoirs</a:t>
            </a:r>
            <a:endParaRPr lang="en-US" sz="2000" dirty="0"/>
          </a:p>
          <a:p>
            <a:pPr marL="342900" indent="-342900" algn="ctr">
              <a:buFontTx/>
              <a:buChar char="-"/>
            </a:pPr>
            <a:endParaRPr lang="en-US" sz="2000" dirty="0" smtClean="0"/>
          </a:p>
          <a:p>
            <a:pPr marL="342900" indent="-342900" algn="ctr">
              <a:buFontTx/>
              <a:buChar char="-"/>
            </a:pPr>
            <a:r>
              <a:rPr lang="en-US" sz="2000" dirty="0" smtClean="0"/>
              <a:t>Enables calibration of flood models</a:t>
            </a:r>
            <a:endParaRPr lang="en-US" sz="2000" dirty="0"/>
          </a:p>
        </p:txBody>
      </p:sp>
    </p:spTree>
    <p:extLst>
      <p:ext uri="{BB962C8B-B14F-4D97-AF65-F5344CB8AC3E}">
        <p14:creationId xmlns:p14="http://schemas.microsoft.com/office/powerpoint/2010/main" val="1748675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724422" y="2538677"/>
            <a:ext cx="3659420" cy="963790"/>
          </a:xfrm>
          <a:prstGeom prst="rect">
            <a:avLst/>
          </a:prstGeom>
          <a:noFill/>
        </p:spPr>
        <p:txBody>
          <a:bodyPr wrap="square" rtlCol="0">
            <a:spAutoFit/>
          </a:bodyPr>
          <a:lstStyle/>
          <a:p>
            <a:r>
              <a:rPr lang="en-US" sz="1050" b="1" i="1" dirty="0" err="1">
                <a:solidFill>
                  <a:srgbClr val="C00000"/>
                </a:solidFill>
              </a:rPr>
              <a:t>Spatio</a:t>
            </a:r>
            <a:r>
              <a:rPr lang="en-US" sz="1050" b="1" i="1" dirty="0">
                <a:solidFill>
                  <a:srgbClr val="C00000"/>
                </a:solidFill>
              </a:rPr>
              <a:t>-Temporal Semantic Segmentation</a:t>
            </a:r>
            <a:endParaRPr lang="en-US" sz="1050" b="1" i="1" dirty="0">
              <a:solidFill>
                <a:prstClr val="black"/>
              </a:solidFill>
            </a:endParaRPr>
          </a:p>
          <a:p>
            <a:r>
              <a:rPr lang="en-US" sz="1050" b="1" i="1" dirty="0">
                <a:solidFill>
                  <a:schemeClr val="accent1"/>
                </a:solidFill>
              </a:rPr>
              <a:t>Mapping Crops at Scale</a:t>
            </a:r>
          </a:p>
          <a:p>
            <a:pPr marL="96437" indent="-96437">
              <a:buFont typeface="Arial" panose="020B0604020202020204" pitchFamily="34" charset="0"/>
              <a:buChar char="•"/>
            </a:pPr>
            <a:r>
              <a:rPr lang="en-US" sz="750" dirty="0">
                <a:solidFill>
                  <a:srgbClr val="C00000"/>
                </a:solidFill>
                <a:cs typeface="Arial"/>
                <a:sym typeface="Arial" charset="0"/>
              </a:rPr>
              <a:t>Attention augmented deep learning algorithm jointly exploits the spatial and temporal nature of satellite data.</a:t>
            </a:r>
          </a:p>
          <a:p>
            <a:pPr marL="96437" indent="-96437">
              <a:buFont typeface="Arial" panose="020B0604020202020204" pitchFamily="34" charset="0"/>
              <a:buChar char="•"/>
            </a:pPr>
            <a:r>
              <a:rPr lang="en-US" sz="750" dirty="0">
                <a:solidFill>
                  <a:srgbClr val="0070C0"/>
                </a:solidFill>
                <a:cs typeface="Arial"/>
                <a:sym typeface="Arial" charset="0"/>
              </a:rPr>
              <a:t>Created a 10m resolution crop map for the entire California Crop Belt that is more accurate than the 30m resolution CDL used as labels for training</a:t>
            </a:r>
          </a:p>
          <a:p>
            <a:pPr marL="96437" indent="-96437">
              <a:buFont typeface="Arial" panose="020B0604020202020204" pitchFamily="34" charset="0"/>
              <a:buChar char="•"/>
            </a:pPr>
            <a:endParaRPr lang="en-US" sz="563" dirty="0">
              <a:solidFill>
                <a:srgbClr val="0070C0"/>
              </a:solidFill>
              <a:cs typeface="Arial"/>
              <a:sym typeface="Arial" charset="0"/>
            </a:endParaRPr>
          </a:p>
        </p:txBody>
      </p:sp>
      <p:cxnSp>
        <p:nvCxnSpPr>
          <p:cNvPr id="117" name="Elbow Connector 116"/>
          <p:cNvCxnSpPr/>
          <p:nvPr/>
        </p:nvCxnSpPr>
        <p:spPr bwMode="auto">
          <a:xfrm>
            <a:off x="4679648" y="2227274"/>
            <a:ext cx="514350" cy="514350"/>
          </a:xfrm>
          <a:prstGeom prst="bentConnector3">
            <a:avLst/>
          </a:prstGeom>
          <a:noFill/>
          <a:ln w="12700" cap="flat" cmpd="sng" algn="ctr">
            <a:noFill/>
            <a:prstDash val="solid"/>
            <a:round/>
            <a:headEnd type="none" w="med" len="med"/>
            <a:tailEnd type="arrow"/>
          </a:ln>
          <a:effectLst/>
        </p:spPr>
      </p:cxnSp>
      <p:cxnSp>
        <p:nvCxnSpPr>
          <p:cNvPr id="11" name="Straight Arrow Connector 19"/>
          <p:cNvCxnSpPr>
            <a:cxnSpLocks noChangeShapeType="1"/>
          </p:cNvCxnSpPr>
          <p:nvPr/>
        </p:nvCxnSpPr>
        <p:spPr bwMode="auto">
          <a:xfrm>
            <a:off x="4654842" y="2760225"/>
            <a:ext cx="0" cy="4222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2700" algn="ctr">
                <a:solidFill>
                  <a:srgbClr val="000000"/>
                </a:solidFill>
                <a:round/>
                <a:headEnd type="arrow" w="med" len="med"/>
                <a:tailEnd type="arrow" w="med" len="med"/>
              </a14:hiddenLine>
            </a:ext>
          </a:extLst>
        </p:spPr>
      </p:cxnSp>
      <p:sp>
        <p:nvSpPr>
          <p:cNvPr id="12" name="Title 1"/>
          <p:cNvSpPr txBox="1">
            <a:spLocks/>
          </p:cNvSpPr>
          <p:nvPr/>
        </p:nvSpPr>
        <p:spPr>
          <a:xfrm>
            <a:off x="4200932" y="2657058"/>
            <a:ext cx="1191857" cy="109128"/>
          </a:xfrm>
          <a:prstGeom prst="rect">
            <a:avLst/>
          </a:prstGeom>
        </p:spPr>
        <p:txBody>
          <a:bodyPr anchor="ctr"/>
          <a:lstStyle/>
          <a:p>
            <a:pPr algn="ctr">
              <a:defRPr/>
            </a:pPr>
            <a:endParaRPr lang="en-US" sz="788" b="1" kern="0" dirty="0">
              <a:solidFill>
                <a:prstClr val="black"/>
              </a:solidFill>
              <a:latin typeface="Tahoma" pitchFamily="34" charset="0"/>
              <a:ea typeface="Tahoma" pitchFamily="34" charset="0"/>
              <a:cs typeface="Tahoma" pitchFamily="34" charset="0"/>
            </a:endParaRPr>
          </a:p>
        </p:txBody>
      </p:sp>
      <p:sp>
        <p:nvSpPr>
          <p:cNvPr id="14" name="Title 1"/>
          <p:cNvSpPr txBox="1">
            <a:spLocks/>
          </p:cNvSpPr>
          <p:nvPr/>
        </p:nvSpPr>
        <p:spPr>
          <a:xfrm>
            <a:off x="4284879" y="2142715"/>
            <a:ext cx="1015581" cy="127092"/>
          </a:xfrm>
          <a:prstGeom prst="rect">
            <a:avLst/>
          </a:prstGeom>
        </p:spPr>
        <p:txBody>
          <a:bodyPr anchor="ctr"/>
          <a:lstStyle/>
          <a:p>
            <a:pPr algn="ctr">
              <a:defRPr/>
            </a:pPr>
            <a:endParaRPr lang="en-US" sz="900" b="1" kern="0" dirty="0">
              <a:solidFill>
                <a:prstClr val="black"/>
              </a:solidFill>
              <a:latin typeface="Tahoma" pitchFamily="34" charset="0"/>
              <a:ea typeface="Tahoma" pitchFamily="34" charset="0"/>
              <a:cs typeface="Tahoma" pitchFamily="34" charset="0"/>
            </a:endParaRPr>
          </a:p>
        </p:txBody>
      </p:sp>
      <p:sp>
        <p:nvSpPr>
          <p:cNvPr id="15" name="Title 1"/>
          <p:cNvSpPr txBox="1">
            <a:spLocks/>
          </p:cNvSpPr>
          <p:nvPr/>
        </p:nvSpPr>
        <p:spPr>
          <a:xfrm>
            <a:off x="4143379" y="2744243"/>
            <a:ext cx="1448950" cy="84684"/>
          </a:xfrm>
          <a:prstGeom prst="rect">
            <a:avLst/>
          </a:prstGeom>
        </p:spPr>
        <p:txBody>
          <a:bodyPr anchor="ctr"/>
          <a:lstStyle/>
          <a:p>
            <a:pPr algn="ctr">
              <a:defRPr/>
            </a:pPr>
            <a:endParaRPr lang="en-US" sz="788" b="1" kern="0" dirty="0">
              <a:solidFill>
                <a:prstClr val="black"/>
              </a:solidFill>
              <a:latin typeface="Tahoma" pitchFamily="34" charset="0"/>
              <a:ea typeface="Tahoma" pitchFamily="34" charset="0"/>
              <a:cs typeface="Tahoma" pitchFamily="34" charset="0"/>
            </a:endParaRPr>
          </a:p>
        </p:txBody>
      </p:sp>
      <p:sp>
        <p:nvSpPr>
          <p:cNvPr id="97" name="TextBox 96"/>
          <p:cNvSpPr txBox="1"/>
          <p:nvPr/>
        </p:nvSpPr>
        <p:spPr>
          <a:xfrm>
            <a:off x="495073" y="304800"/>
            <a:ext cx="9150374" cy="369332"/>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ML for Environmental Sciences: Additional Research Highlights</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0" name="Picture 2">
            <a:extLst>
              <a:ext uri="{FF2B5EF4-FFF2-40B4-BE49-F238E27FC236}">
                <a16:creationId xmlns:a16="http://schemas.microsoft.com/office/drawing/2014/main" id="{6B935755-DAE2-4E46-885F-8A96C40AFE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90600"/>
            <a:ext cx="3625784" cy="141397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a:extLst>
              <a:ext uri="{FF2B5EF4-FFF2-40B4-BE49-F238E27FC236}">
                <a16:creationId xmlns:a16="http://schemas.microsoft.com/office/drawing/2014/main" id="{A525002E-CCF0-4438-9C22-C33EB10B37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398530"/>
            <a:ext cx="3583241" cy="149231"/>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495072" y="5210317"/>
            <a:ext cx="3216923" cy="877163"/>
          </a:xfrm>
          <a:prstGeom prst="rect">
            <a:avLst/>
          </a:prstGeom>
          <a:noFill/>
        </p:spPr>
        <p:txBody>
          <a:bodyPr wrap="square" rtlCol="0">
            <a:spAutoFit/>
          </a:bodyPr>
          <a:lstStyle/>
          <a:p>
            <a:r>
              <a:rPr lang="en-US" sz="1050" b="1" i="1" dirty="0">
                <a:solidFill>
                  <a:srgbClr val="C00000"/>
                </a:solidFill>
              </a:rPr>
              <a:t>Self-supervised KGML</a:t>
            </a:r>
            <a:endParaRPr lang="en-US" sz="1050" b="1" i="1" dirty="0">
              <a:solidFill>
                <a:prstClr val="black"/>
              </a:solidFill>
            </a:endParaRPr>
          </a:p>
          <a:p>
            <a:r>
              <a:rPr lang="en-US" sz="1050" b="1" i="1" dirty="0">
                <a:solidFill>
                  <a:schemeClr val="accent1"/>
                </a:solidFill>
              </a:rPr>
              <a:t>Inverse Modelling in Hydrology</a:t>
            </a:r>
          </a:p>
          <a:p>
            <a:pPr marL="96437" indent="-96437">
              <a:buFont typeface="Arial" panose="020B0604020202020204" pitchFamily="34" charset="0"/>
              <a:buChar char="•"/>
            </a:pPr>
            <a:r>
              <a:rPr lang="en-US" sz="750" dirty="0">
                <a:solidFill>
                  <a:srgbClr val="C00000"/>
                </a:solidFill>
                <a:ea typeface="ヒラギノ角ゴ ProN W3" charset="0"/>
                <a:cs typeface="Arial" charset="0"/>
                <a:sym typeface="Arial" charset="0"/>
              </a:rPr>
              <a:t>Deep learning based inverse framework  for estimating features given driver-response data</a:t>
            </a:r>
          </a:p>
          <a:p>
            <a:pPr marL="96437" indent="-96437">
              <a:buFont typeface="Arial" panose="020B0604020202020204" pitchFamily="34" charset="0"/>
              <a:buChar char="•"/>
            </a:pPr>
            <a:r>
              <a:rPr lang="en-US" sz="750" dirty="0">
                <a:solidFill>
                  <a:srgbClr val="0070C0"/>
                </a:solidFill>
                <a:cs typeface="Arial" charset="0"/>
                <a:sym typeface="Arial" charset="0"/>
              </a:rPr>
              <a:t>Proposed framework reduces uncertainty in the catchment characteristics of hydrological basins.</a:t>
            </a:r>
          </a:p>
        </p:txBody>
      </p:sp>
      <p:sp>
        <p:nvSpPr>
          <p:cNvPr id="105" name="TextBox 104"/>
          <p:cNvSpPr txBox="1"/>
          <p:nvPr/>
        </p:nvSpPr>
        <p:spPr>
          <a:xfrm>
            <a:off x="4953000" y="5188207"/>
            <a:ext cx="3474747" cy="761747"/>
          </a:xfrm>
          <a:prstGeom prst="rect">
            <a:avLst/>
          </a:prstGeom>
          <a:noFill/>
        </p:spPr>
        <p:txBody>
          <a:bodyPr wrap="square" rtlCol="0">
            <a:spAutoFit/>
          </a:bodyPr>
          <a:lstStyle/>
          <a:p>
            <a:r>
              <a:rPr lang="en-US" sz="1050" b="1" i="1" dirty="0">
                <a:solidFill>
                  <a:srgbClr val="C00000"/>
                </a:solidFill>
              </a:rPr>
              <a:t>KGML for </a:t>
            </a:r>
            <a:r>
              <a:rPr lang="en-US" sz="1050" b="1" i="1" dirty="0" err="1">
                <a:solidFill>
                  <a:srgbClr val="C00000"/>
                </a:solidFill>
              </a:rPr>
              <a:t>Agro</a:t>
            </a:r>
            <a:r>
              <a:rPr lang="en-US" sz="1050" b="1" i="1" dirty="0">
                <a:solidFill>
                  <a:srgbClr val="C00000"/>
                </a:solidFill>
              </a:rPr>
              <a:t>-Ecosystem Sustainability</a:t>
            </a:r>
            <a:r>
              <a:rPr lang="en-US" sz="1050" b="1" i="1" dirty="0">
                <a:solidFill>
                  <a:prstClr val="black"/>
                </a:solidFill>
              </a:rPr>
              <a:t> </a:t>
            </a:r>
          </a:p>
          <a:p>
            <a:r>
              <a:rPr lang="en-US" sz="1050" b="1" i="1" dirty="0">
                <a:solidFill>
                  <a:schemeClr val="accent1"/>
                </a:solidFill>
              </a:rPr>
              <a:t>Modelling GHG emission in Agriculture</a:t>
            </a:r>
          </a:p>
          <a:p>
            <a:pPr marL="96437" indent="-96437">
              <a:buFont typeface="Arial" panose="020B0604020202020204" pitchFamily="34" charset="0"/>
              <a:buChar char="•"/>
            </a:pPr>
            <a:r>
              <a:rPr lang="en-US" sz="750" dirty="0">
                <a:solidFill>
                  <a:srgbClr val="C00000"/>
                </a:solidFill>
                <a:cs typeface="Calibri"/>
                <a:sym typeface="Arial" charset="0"/>
              </a:rPr>
              <a:t>Scientific Knowledge guided process based models </a:t>
            </a:r>
          </a:p>
          <a:p>
            <a:pPr marL="96437" indent="-96437">
              <a:buFont typeface="Arial" panose="020B0604020202020204" pitchFamily="34" charset="0"/>
              <a:buChar char="•"/>
            </a:pPr>
            <a:r>
              <a:rPr lang="en-US" sz="750" dirty="0">
                <a:solidFill>
                  <a:srgbClr val="0070C0"/>
                </a:solidFill>
                <a:cs typeface="Arial" charset="0"/>
                <a:sym typeface="Arial" charset="0"/>
              </a:rPr>
              <a:t>KGML-ag provides much more accurate modeling of GHG emissions relative to state of the art process based models</a:t>
            </a:r>
            <a:endParaRPr lang="en-US" sz="750" b="1" i="1" dirty="0">
              <a:solidFill>
                <a:prstClr val="black"/>
              </a:solidFill>
            </a:endParaRPr>
          </a:p>
        </p:txBody>
      </p:sp>
      <p:pic>
        <p:nvPicPr>
          <p:cNvPr id="114" name="Picture 113"/>
          <p:cNvPicPr>
            <a:picLocks noChangeAspect="1"/>
          </p:cNvPicPr>
          <p:nvPr/>
        </p:nvPicPr>
        <p:blipFill>
          <a:blip r:embed="rId4"/>
          <a:stretch>
            <a:fillRect/>
          </a:stretch>
        </p:blipFill>
        <p:spPr>
          <a:xfrm>
            <a:off x="463999" y="990600"/>
            <a:ext cx="3247999" cy="1742302"/>
          </a:xfrm>
          <a:prstGeom prst="rect">
            <a:avLst/>
          </a:prstGeom>
        </p:spPr>
      </p:pic>
      <p:sp>
        <p:nvSpPr>
          <p:cNvPr id="129" name="TextBox 128"/>
          <p:cNvSpPr txBox="1"/>
          <p:nvPr/>
        </p:nvSpPr>
        <p:spPr>
          <a:xfrm>
            <a:off x="459114" y="2761619"/>
            <a:ext cx="3252883" cy="877163"/>
          </a:xfrm>
          <a:prstGeom prst="rect">
            <a:avLst/>
          </a:prstGeom>
          <a:noFill/>
        </p:spPr>
        <p:txBody>
          <a:bodyPr wrap="square" rtlCol="0">
            <a:spAutoFit/>
          </a:bodyPr>
          <a:lstStyle/>
          <a:p>
            <a:r>
              <a:rPr lang="en-US" sz="1050" b="1" i="1" dirty="0">
                <a:solidFill>
                  <a:srgbClr val="C00000"/>
                </a:solidFill>
              </a:rPr>
              <a:t>Knowledge Guided Machine Learning (KGML) </a:t>
            </a:r>
          </a:p>
          <a:p>
            <a:r>
              <a:rPr lang="en-US" sz="1050" b="1" i="1" dirty="0">
                <a:solidFill>
                  <a:schemeClr val="accent1"/>
                </a:solidFill>
              </a:rPr>
              <a:t>Modeling Lake Water Quality</a:t>
            </a:r>
          </a:p>
          <a:p>
            <a:pPr marL="96437" indent="-96437">
              <a:buFont typeface="Arial" panose="020B0604020202020204" pitchFamily="34" charset="0"/>
              <a:buChar char="•"/>
            </a:pPr>
            <a:r>
              <a:rPr lang="en-US" sz="750" kern="0" dirty="0">
                <a:solidFill>
                  <a:srgbClr val="C00000"/>
                </a:solidFill>
              </a:rPr>
              <a:t>Combining Physics and Data Science models  to overcome complementary weaknesses</a:t>
            </a:r>
          </a:p>
          <a:p>
            <a:pPr marL="96437" indent="-96437">
              <a:buFont typeface="Arial" panose="020B0604020202020204" pitchFamily="34" charset="0"/>
              <a:buChar char="•"/>
            </a:pPr>
            <a:r>
              <a:rPr lang="en-US" sz="750" kern="0" dirty="0">
                <a:solidFill>
                  <a:schemeClr val="accent1"/>
                </a:solidFill>
              </a:rPr>
              <a:t>Hybrid models are significantly more robust and are of higher quality than either pure physics or pure data models</a:t>
            </a:r>
          </a:p>
        </p:txBody>
      </p:sp>
      <p:pic>
        <p:nvPicPr>
          <p:cNvPr id="4" name="Picture 3" descr="Diagram&#10;&#10;Description automatically generated">
            <a:extLst>
              <a:ext uri="{FF2B5EF4-FFF2-40B4-BE49-F238E27FC236}">
                <a16:creationId xmlns:a16="http://schemas.microsoft.com/office/drawing/2014/main" id="{AAC78B67-C8EE-2149-AD84-C50D375AF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13" y="3667499"/>
            <a:ext cx="3252883" cy="1514101"/>
          </a:xfrm>
          <a:prstGeom prst="rect">
            <a:avLst/>
          </a:prstGeom>
        </p:spPr>
      </p:pic>
      <p:pic>
        <p:nvPicPr>
          <p:cNvPr id="103" name="Picture 102" descr="Diagram&#10;&#10;Description automatically generated">
            <a:extLst>
              <a:ext uri="{FF2B5EF4-FFF2-40B4-BE49-F238E27FC236}">
                <a16:creationId xmlns:a16="http://schemas.microsoft.com/office/drawing/2014/main" id="{0D2150AC-BFE5-B046-BADA-1B0A3BFDC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3528015"/>
            <a:ext cx="3474747" cy="1640825"/>
          </a:xfrm>
          <a:prstGeom prst="rect">
            <a:avLst/>
          </a:prstGeom>
        </p:spPr>
      </p:pic>
      <p:sp>
        <p:nvSpPr>
          <p:cNvPr id="2" name="TextBox 1"/>
          <p:cNvSpPr txBox="1"/>
          <p:nvPr/>
        </p:nvSpPr>
        <p:spPr>
          <a:xfrm>
            <a:off x="5538348" y="879210"/>
            <a:ext cx="1067091" cy="161583"/>
          </a:xfrm>
          <a:prstGeom prst="rect">
            <a:avLst/>
          </a:prstGeom>
          <a:noFill/>
        </p:spPr>
        <p:txBody>
          <a:bodyPr wrap="square" rtlCol="0">
            <a:spAutoFit/>
          </a:bodyPr>
          <a:lstStyle/>
          <a:p>
            <a:r>
              <a:rPr lang="en-US" sz="450" dirty="0"/>
              <a:t>USDA Cropland Data Layer CDL</a:t>
            </a:r>
          </a:p>
        </p:txBody>
      </p:sp>
      <p:sp>
        <p:nvSpPr>
          <p:cNvPr id="106" name="TextBox 105"/>
          <p:cNvSpPr txBox="1"/>
          <p:nvPr/>
        </p:nvSpPr>
        <p:spPr>
          <a:xfrm>
            <a:off x="7056194" y="898110"/>
            <a:ext cx="1067091" cy="161583"/>
          </a:xfrm>
          <a:prstGeom prst="rect">
            <a:avLst/>
          </a:prstGeom>
          <a:noFill/>
        </p:spPr>
        <p:txBody>
          <a:bodyPr wrap="square" rtlCol="0">
            <a:spAutoFit/>
          </a:bodyPr>
          <a:lstStyle/>
          <a:p>
            <a:pPr algn="ctr"/>
            <a:r>
              <a:rPr lang="en-US" sz="450" dirty="0"/>
              <a:t>CALCROP21</a:t>
            </a:r>
          </a:p>
        </p:txBody>
      </p:sp>
      <p:sp>
        <p:nvSpPr>
          <p:cNvPr id="3" name="Footer Placeholder 2"/>
          <p:cNvSpPr>
            <a:spLocks noGrp="1"/>
          </p:cNvSpPr>
          <p:nvPr>
            <p:ph type="ftr" sz="quarter" idx="11"/>
          </p:nvPr>
        </p:nvSpPr>
        <p:spPr/>
        <p:txBody>
          <a:bodyPr/>
          <a:lstStyle/>
          <a:p>
            <a:pPr>
              <a:defRPr/>
            </a:pPr>
            <a:r>
              <a:rPr lang="en-US">
                <a:solidFill>
                  <a:prstClr val="black">
                    <a:tint val="75000"/>
                  </a:prstClr>
                </a:solidFill>
              </a:rPr>
              <a:t>GLASSNET, Purdue University, 4/7/2022</a:t>
            </a:r>
          </a:p>
        </p:txBody>
      </p:sp>
    </p:spTree>
    <p:extLst>
      <p:ext uri="{BB962C8B-B14F-4D97-AF65-F5344CB8AC3E}">
        <p14:creationId xmlns:p14="http://schemas.microsoft.com/office/powerpoint/2010/main" val="301190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4724422" y="2538677"/>
            <a:ext cx="3659420" cy="963790"/>
          </a:xfrm>
          <a:prstGeom prst="rect">
            <a:avLst/>
          </a:prstGeom>
          <a:noFill/>
        </p:spPr>
        <p:txBody>
          <a:bodyPr wrap="square" rtlCol="0">
            <a:spAutoFit/>
          </a:bodyPr>
          <a:lstStyle/>
          <a:p>
            <a:r>
              <a:rPr lang="en-US" sz="1050" b="1" i="1" dirty="0" err="1">
                <a:solidFill>
                  <a:srgbClr val="C00000"/>
                </a:solidFill>
              </a:rPr>
              <a:t>Spatio</a:t>
            </a:r>
            <a:r>
              <a:rPr lang="en-US" sz="1050" b="1" i="1" dirty="0">
                <a:solidFill>
                  <a:srgbClr val="C00000"/>
                </a:solidFill>
              </a:rPr>
              <a:t>-Temporal Semantic Segmentation</a:t>
            </a:r>
            <a:endParaRPr lang="en-US" sz="1050" b="1" i="1" dirty="0">
              <a:solidFill>
                <a:prstClr val="black"/>
              </a:solidFill>
            </a:endParaRPr>
          </a:p>
          <a:p>
            <a:r>
              <a:rPr lang="en-US" sz="1050" b="1" i="1" dirty="0">
                <a:solidFill>
                  <a:schemeClr val="accent1"/>
                </a:solidFill>
              </a:rPr>
              <a:t>Mapping Crops at Scale</a:t>
            </a:r>
          </a:p>
          <a:p>
            <a:pPr marL="96437" indent="-96437">
              <a:buFont typeface="Arial" panose="020B0604020202020204" pitchFamily="34" charset="0"/>
              <a:buChar char="•"/>
            </a:pPr>
            <a:r>
              <a:rPr lang="en-US" sz="750" dirty="0">
                <a:solidFill>
                  <a:srgbClr val="C00000"/>
                </a:solidFill>
                <a:cs typeface="Arial"/>
                <a:sym typeface="Arial" charset="0"/>
              </a:rPr>
              <a:t>Attention augmented deep learning algorithm jointly exploits the spatial and temporal nature of satellite data.</a:t>
            </a:r>
          </a:p>
          <a:p>
            <a:pPr marL="96437" indent="-96437">
              <a:buFont typeface="Arial" panose="020B0604020202020204" pitchFamily="34" charset="0"/>
              <a:buChar char="•"/>
            </a:pPr>
            <a:r>
              <a:rPr lang="en-US" sz="750" dirty="0">
                <a:solidFill>
                  <a:srgbClr val="0070C0"/>
                </a:solidFill>
                <a:cs typeface="Arial"/>
                <a:sym typeface="Arial" charset="0"/>
              </a:rPr>
              <a:t>Created a 10m resolution crop map for the entire California Crop Belt that is more accurate than the 30m resolution CDL used as labels for training</a:t>
            </a:r>
          </a:p>
          <a:p>
            <a:pPr marL="96437" indent="-96437">
              <a:buFont typeface="Arial" panose="020B0604020202020204" pitchFamily="34" charset="0"/>
              <a:buChar char="•"/>
            </a:pPr>
            <a:endParaRPr lang="en-US" sz="563" dirty="0">
              <a:solidFill>
                <a:srgbClr val="0070C0"/>
              </a:solidFill>
              <a:cs typeface="Arial"/>
              <a:sym typeface="Arial" charset="0"/>
            </a:endParaRPr>
          </a:p>
        </p:txBody>
      </p:sp>
      <p:cxnSp>
        <p:nvCxnSpPr>
          <p:cNvPr id="117" name="Elbow Connector 116"/>
          <p:cNvCxnSpPr/>
          <p:nvPr/>
        </p:nvCxnSpPr>
        <p:spPr bwMode="auto">
          <a:xfrm>
            <a:off x="4679648" y="2227274"/>
            <a:ext cx="514350" cy="514350"/>
          </a:xfrm>
          <a:prstGeom prst="bentConnector3">
            <a:avLst/>
          </a:prstGeom>
          <a:noFill/>
          <a:ln w="12700" cap="flat" cmpd="sng" algn="ctr">
            <a:noFill/>
            <a:prstDash val="solid"/>
            <a:round/>
            <a:headEnd type="none" w="med" len="med"/>
            <a:tailEnd type="arrow"/>
          </a:ln>
          <a:effectLst/>
        </p:spPr>
      </p:cxnSp>
      <p:cxnSp>
        <p:nvCxnSpPr>
          <p:cNvPr id="11" name="Straight Arrow Connector 19"/>
          <p:cNvCxnSpPr>
            <a:cxnSpLocks noChangeShapeType="1"/>
          </p:cNvCxnSpPr>
          <p:nvPr/>
        </p:nvCxnSpPr>
        <p:spPr bwMode="auto">
          <a:xfrm>
            <a:off x="4654842" y="2760225"/>
            <a:ext cx="0" cy="42227"/>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lgn="ctr">
                <a:solidFill>
                  <a:srgbClr val="000000"/>
                </a:solidFill>
                <a:round/>
                <a:headEnd type="arrow" w="med" len="med"/>
                <a:tailEnd type="arrow" w="med" len="med"/>
              </a14:hiddenLine>
            </a:ext>
          </a:extLst>
        </p:spPr>
      </p:cxnSp>
      <p:sp>
        <p:nvSpPr>
          <p:cNvPr id="12" name="Title 1"/>
          <p:cNvSpPr txBox="1">
            <a:spLocks/>
          </p:cNvSpPr>
          <p:nvPr/>
        </p:nvSpPr>
        <p:spPr>
          <a:xfrm>
            <a:off x="4200932" y="2657058"/>
            <a:ext cx="1191857" cy="109128"/>
          </a:xfrm>
          <a:prstGeom prst="rect">
            <a:avLst/>
          </a:prstGeom>
        </p:spPr>
        <p:txBody>
          <a:bodyPr anchor="ctr"/>
          <a:lstStyle/>
          <a:p>
            <a:pPr algn="ctr">
              <a:defRPr/>
            </a:pPr>
            <a:endParaRPr lang="en-US" sz="788" b="1" kern="0" dirty="0">
              <a:solidFill>
                <a:prstClr val="black"/>
              </a:solidFill>
              <a:latin typeface="Tahoma" pitchFamily="34" charset="0"/>
              <a:ea typeface="Tahoma" pitchFamily="34" charset="0"/>
              <a:cs typeface="Tahoma" pitchFamily="34" charset="0"/>
            </a:endParaRPr>
          </a:p>
        </p:txBody>
      </p:sp>
      <p:sp>
        <p:nvSpPr>
          <p:cNvPr id="14" name="Title 1"/>
          <p:cNvSpPr txBox="1">
            <a:spLocks/>
          </p:cNvSpPr>
          <p:nvPr/>
        </p:nvSpPr>
        <p:spPr>
          <a:xfrm>
            <a:off x="4284879" y="2142715"/>
            <a:ext cx="1015581" cy="127092"/>
          </a:xfrm>
          <a:prstGeom prst="rect">
            <a:avLst/>
          </a:prstGeom>
        </p:spPr>
        <p:txBody>
          <a:bodyPr anchor="ctr"/>
          <a:lstStyle/>
          <a:p>
            <a:pPr algn="ctr">
              <a:defRPr/>
            </a:pPr>
            <a:endParaRPr lang="en-US" sz="900" b="1" kern="0" dirty="0">
              <a:solidFill>
                <a:prstClr val="black"/>
              </a:solidFill>
              <a:latin typeface="Tahoma" pitchFamily="34" charset="0"/>
              <a:ea typeface="Tahoma" pitchFamily="34" charset="0"/>
              <a:cs typeface="Tahoma" pitchFamily="34" charset="0"/>
            </a:endParaRPr>
          </a:p>
        </p:txBody>
      </p:sp>
      <p:sp>
        <p:nvSpPr>
          <p:cNvPr id="15" name="Title 1"/>
          <p:cNvSpPr txBox="1">
            <a:spLocks/>
          </p:cNvSpPr>
          <p:nvPr/>
        </p:nvSpPr>
        <p:spPr>
          <a:xfrm>
            <a:off x="4143379" y="2744243"/>
            <a:ext cx="1448950" cy="84684"/>
          </a:xfrm>
          <a:prstGeom prst="rect">
            <a:avLst/>
          </a:prstGeom>
        </p:spPr>
        <p:txBody>
          <a:bodyPr anchor="ctr"/>
          <a:lstStyle/>
          <a:p>
            <a:pPr algn="ctr">
              <a:defRPr/>
            </a:pPr>
            <a:endParaRPr lang="en-US" sz="788" b="1" kern="0" dirty="0">
              <a:solidFill>
                <a:prstClr val="black"/>
              </a:solidFill>
              <a:latin typeface="Tahoma" pitchFamily="34" charset="0"/>
              <a:ea typeface="Tahoma" pitchFamily="34" charset="0"/>
              <a:cs typeface="Tahoma" pitchFamily="34" charset="0"/>
            </a:endParaRPr>
          </a:p>
        </p:txBody>
      </p:sp>
      <p:sp>
        <p:nvSpPr>
          <p:cNvPr id="97" name="TextBox 96"/>
          <p:cNvSpPr txBox="1"/>
          <p:nvPr/>
        </p:nvSpPr>
        <p:spPr>
          <a:xfrm>
            <a:off x="495073" y="304800"/>
            <a:ext cx="9150374" cy="369332"/>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ML for Environmental Sciences: Additional Research Highlights</a:t>
            </a:r>
            <a:endParaRPr lang="en-US"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0" name="Picture 2">
            <a:extLst>
              <a:ext uri="{FF2B5EF4-FFF2-40B4-BE49-F238E27FC236}">
                <a16:creationId xmlns:a16="http://schemas.microsoft.com/office/drawing/2014/main" id="{6B935755-DAE2-4E46-885F-8A96C40AFE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90600"/>
            <a:ext cx="3625784" cy="141397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a:extLst>
              <a:ext uri="{FF2B5EF4-FFF2-40B4-BE49-F238E27FC236}">
                <a16:creationId xmlns:a16="http://schemas.microsoft.com/office/drawing/2014/main" id="{A525002E-CCF0-4438-9C22-C33EB10B37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398530"/>
            <a:ext cx="3583241" cy="149231"/>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495072" y="5210317"/>
            <a:ext cx="3216923" cy="877163"/>
          </a:xfrm>
          <a:prstGeom prst="rect">
            <a:avLst/>
          </a:prstGeom>
          <a:noFill/>
        </p:spPr>
        <p:txBody>
          <a:bodyPr wrap="square" rtlCol="0">
            <a:spAutoFit/>
          </a:bodyPr>
          <a:lstStyle/>
          <a:p>
            <a:r>
              <a:rPr lang="en-US" sz="1050" b="1" i="1" dirty="0">
                <a:solidFill>
                  <a:srgbClr val="C00000"/>
                </a:solidFill>
              </a:rPr>
              <a:t>Self-supervised KGML</a:t>
            </a:r>
            <a:endParaRPr lang="en-US" sz="1050" b="1" i="1" dirty="0">
              <a:solidFill>
                <a:prstClr val="black"/>
              </a:solidFill>
            </a:endParaRPr>
          </a:p>
          <a:p>
            <a:r>
              <a:rPr lang="en-US" sz="1050" b="1" i="1" dirty="0">
                <a:solidFill>
                  <a:schemeClr val="accent1"/>
                </a:solidFill>
              </a:rPr>
              <a:t>Inverse Modelling in Hydrology</a:t>
            </a:r>
          </a:p>
          <a:p>
            <a:pPr marL="96437" indent="-96437">
              <a:buFont typeface="Arial" panose="020B0604020202020204" pitchFamily="34" charset="0"/>
              <a:buChar char="•"/>
            </a:pPr>
            <a:r>
              <a:rPr lang="en-US" sz="750" dirty="0">
                <a:solidFill>
                  <a:srgbClr val="C00000"/>
                </a:solidFill>
                <a:ea typeface="ヒラギノ角ゴ ProN W3" charset="0"/>
                <a:cs typeface="Arial" charset="0"/>
                <a:sym typeface="Arial" charset="0"/>
              </a:rPr>
              <a:t>Deep learning based inverse framework  for estimating features given driver-response data</a:t>
            </a:r>
          </a:p>
          <a:p>
            <a:pPr marL="96437" indent="-96437">
              <a:buFont typeface="Arial" panose="020B0604020202020204" pitchFamily="34" charset="0"/>
              <a:buChar char="•"/>
            </a:pPr>
            <a:r>
              <a:rPr lang="en-US" sz="750" dirty="0">
                <a:solidFill>
                  <a:srgbClr val="0070C0"/>
                </a:solidFill>
                <a:cs typeface="Arial" charset="0"/>
                <a:sym typeface="Arial" charset="0"/>
              </a:rPr>
              <a:t>Proposed framework reduces uncertainty in the catchment characteristics of hydrological basins.</a:t>
            </a:r>
          </a:p>
        </p:txBody>
      </p:sp>
      <p:sp>
        <p:nvSpPr>
          <p:cNvPr id="105" name="TextBox 104"/>
          <p:cNvSpPr txBox="1"/>
          <p:nvPr/>
        </p:nvSpPr>
        <p:spPr>
          <a:xfrm>
            <a:off x="4953000" y="5188207"/>
            <a:ext cx="3474747" cy="761747"/>
          </a:xfrm>
          <a:prstGeom prst="rect">
            <a:avLst/>
          </a:prstGeom>
          <a:noFill/>
        </p:spPr>
        <p:txBody>
          <a:bodyPr wrap="square" rtlCol="0">
            <a:spAutoFit/>
          </a:bodyPr>
          <a:lstStyle/>
          <a:p>
            <a:r>
              <a:rPr lang="en-US" sz="1050" b="1" i="1" dirty="0">
                <a:solidFill>
                  <a:srgbClr val="C00000"/>
                </a:solidFill>
              </a:rPr>
              <a:t>KGML for </a:t>
            </a:r>
            <a:r>
              <a:rPr lang="en-US" sz="1050" b="1" i="1" dirty="0" err="1">
                <a:solidFill>
                  <a:srgbClr val="C00000"/>
                </a:solidFill>
              </a:rPr>
              <a:t>Agro</a:t>
            </a:r>
            <a:r>
              <a:rPr lang="en-US" sz="1050" b="1" i="1" dirty="0">
                <a:solidFill>
                  <a:srgbClr val="C00000"/>
                </a:solidFill>
              </a:rPr>
              <a:t>-Ecosystem Sustainability</a:t>
            </a:r>
            <a:r>
              <a:rPr lang="en-US" sz="1050" b="1" i="1" dirty="0">
                <a:solidFill>
                  <a:prstClr val="black"/>
                </a:solidFill>
              </a:rPr>
              <a:t> </a:t>
            </a:r>
          </a:p>
          <a:p>
            <a:r>
              <a:rPr lang="en-US" sz="1050" b="1" i="1" dirty="0">
                <a:solidFill>
                  <a:schemeClr val="accent1"/>
                </a:solidFill>
              </a:rPr>
              <a:t>Modelling GHG emission in Agriculture</a:t>
            </a:r>
          </a:p>
          <a:p>
            <a:pPr marL="96437" indent="-96437">
              <a:buFont typeface="Arial" panose="020B0604020202020204" pitchFamily="34" charset="0"/>
              <a:buChar char="•"/>
            </a:pPr>
            <a:r>
              <a:rPr lang="en-US" sz="750" dirty="0">
                <a:solidFill>
                  <a:srgbClr val="C00000"/>
                </a:solidFill>
                <a:cs typeface="Calibri"/>
                <a:sym typeface="Arial" charset="0"/>
              </a:rPr>
              <a:t>Scientific Knowledge guided process based models </a:t>
            </a:r>
          </a:p>
          <a:p>
            <a:pPr marL="96437" indent="-96437">
              <a:buFont typeface="Arial" panose="020B0604020202020204" pitchFamily="34" charset="0"/>
              <a:buChar char="•"/>
            </a:pPr>
            <a:r>
              <a:rPr lang="en-US" sz="750" dirty="0">
                <a:solidFill>
                  <a:srgbClr val="0070C0"/>
                </a:solidFill>
                <a:cs typeface="Arial" charset="0"/>
                <a:sym typeface="Arial" charset="0"/>
              </a:rPr>
              <a:t>KGML-ag provides much more accurate modeling of GHG emissions relative to state of the art process based models</a:t>
            </a:r>
            <a:endParaRPr lang="en-US" sz="750" b="1" i="1" dirty="0">
              <a:solidFill>
                <a:prstClr val="black"/>
              </a:solidFill>
            </a:endParaRPr>
          </a:p>
        </p:txBody>
      </p:sp>
      <p:pic>
        <p:nvPicPr>
          <p:cNvPr id="114" name="Picture 113"/>
          <p:cNvPicPr>
            <a:picLocks noChangeAspect="1"/>
          </p:cNvPicPr>
          <p:nvPr/>
        </p:nvPicPr>
        <p:blipFill>
          <a:blip r:embed="rId4"/>
          <a:stretch>
            <a:fillRect/>
          </a:stretch>
        </p:blipFill>
        <p:spPr>
          <a:xfrm>
            <a:off x="463999" y="990600"/>
            <a:ext cx="3247999" cy="1742302"/>
          </a:xfrm>
          <a:prstGeom prst="rect">
            <a:avLst/>
          </a:prstGeom>
        </p:spPr>
      </p:pic>
      <p:sp>
        <p:nvSpPr>
          <p:cNvPr id="129" name="TextBox 128"/>
          <p:cNvSpPr txBox="1"/>
          <p:nvPr/>
        </p:nvSpPr>
        <p:spPr>
          <a:xfrm>
            <a:off x="459114" y="2761619"/>
            <a:ext cx="3252883" cy="877163"/>
          </a:xfrm>
          <a:prstGeom prst="rect">
            <a:avLst/>
          </a:prstGeom>
          <a:noFill/>
        </p:spPr>
        <p:txBody>
          <a:bodyPr wrap="square" rtlCol="0">
            <a:spAutoFit/>
          </a:bodyPr>
          <a:lstStyle/>
          <a:p>
            <a:r>
              <a:rPr lang="en-US" sz="1050" b="1" i="1" dirty="0">
                <a:solidFill>
                  <a:srgbClr val="C00000"/>
                </a:solidFill>
              </a:rPr>
              <a:t>Knowledge Guided Machine Learning (KGML) </a:t>
            </a:r>
          </a:p>
          <a:p>
            <a:r>
              <a:rPr lang="en-US" sz="1050" b="1" i="1" dirty="0">
                <a:solidFill>
                  <a:schemeClr val="accent1"/>
                </a:solidFill>
              </a:rPr>
              <a:t>Modeling Lake Water Quality</a:t>
            </a:r>
          </a:p>
          <a:p>
            <a:pPr marL="96437" indent="-96437">
              <a:buFont typeface="Arial" panose="020B0604020202020204" pitchFamily="34" charset="0"/>
              <a:buChar char="•"/>
            </a:pPr>
            <a:r>
              <a:rPr lang="en-US" sz="750" kern="0" dirty="0">
                <a:solidFill>
                  <a:srgbClr val="C00000"/>
                </a:solidFill>
              </a:rPr>
              <a:t>Combining Physics and Data Science models  to overcome complementary weaknesses</a:t>
            </a:r>
          </a:p>
          <a:p>
            <a:pPr marL="96437" indent="-96437">
              <a:buFont typeface="Arial" panose="020B0604020202020204" pitchFamily="34" charset="0"/>
              <a:buChar char="•"/>
            </a:pPr>
            <a:r>
              <a:rPr lang="en-US" sz="750" kern="0" dirty="0">
                <a:solidFill>
                  <a:schemeClr val="accent1"/>
                </a:solidFill>
              </a:rPr>
              <a:t>Hybrid models are significantly more robust and are of higher quality than either pure physics or pure data models</a:t>
            </a:r>
          </a:p>
        </p:txBody>
      </p:sp>
      <p:pic>
        <p:nvPicPr>
          <p:cNvPr id="4" name="Picture 3" descr="Diagram&#10;&#10;Description automatically generated">
            <a:extLst>
              <a:ext uri="{FF2B5EF4-FFF2-40B4-BE49-F238E27FC236}">
                <a16:creationId xmlns:a16="http://schemas.microsoft.com/office/drawing/2014/main" id="{AAC78B67-C8EE-2149-AD84-C50D375AF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13" y="3667499"/>
            <a:ext cx="3252883" cy="1514101"/>
          </a:xfrm>
          <a:prstGeom prst="rect">
            <a:avLst/>
          </a:prstGeom>
        </p:spPr>
      </p:pic>
      <p:pic>
        <p:nvPicPr>
          <p:cNvPr id="103" name="Picture 102" descr="Diagram&#10;&#10;Description automatically generated">
            <a:extLst>
              <a:ext uri="{FF2B5EF4-FFF2-40B4-BE49-F238E27FC236}">
                <a16:creationId xmlns:a16="http://schemas.microsoft.com/office/drawing/2014/main" id="{0D2150AC-BFE5-B046-BADA-1B0A3BFDC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3528015"/>
            <a:ext cx="3474747" cy="1640825"/>
          </a:xfrm>
          <a:prstGeom prst="rect">
            <a:avLst/>
          </a:prstGeom>
        </p:spPr>
      </p:pic>
      <p:sp>
        <p:nvSpPr>
          <p:cNvPr id="2" name="TextBox 1"/>
          <p:cNvSpPr txBox="1"/>
          <p:nvPr/>
        </p:nvSpPr>
        <p:spPr>
          <a:xfrm>
            <a:off x="5538348" y="879210"/>
            <a:ext cx="1067091" cy="161583"/>
          </a:xfrm>
          <a:prstGeom prst="rect">
            <a:avLst/>
          </a:prstGeom>
          <a:noFill/>
        </p:spPr>
        <p:txBody>
          <a:bodyPr wrap="square" rtlCol="0">
            <a:spAutoFit/>
          </a:bodyPr>
          <a:lstStyle/>
          <a:p>
            <a:r>
              <a:rPr lang="en-US" sz="450" dirty="0"/>
              <a:t>USDA Cropland Data Layer CDL</a:t>
            </a:r>
          </a:p>
        </p:txBody>
      </p:sp>
      <p:sp>
        <p:nvSpPr>
          <p:cNvPr id="106" name="TextBox 105"/>
          <p:cNvSpPr txBox="1"/>
          <p:nvPr/>
        </p:nvSpPr>
        <p:spPr>
          <a:xfrm>
            <a:off x="7056194" y="898110"/>
            <a:ext cx="1067091" cy="161583"/>
          </a:xfrm>
          <a:prstGeom prst="rect">
            <a:avLst/>
          </a:prstGeom>
          <a:noFill/>
        </p:spPr>
        <p:txBody>
          <a:bodyPr wrap="square" rtlCol="0">
            <a:spAutoFit/>
          </a:bodyPr>
          <a:lstStyle/>
          <a:p>
            <a:pPr algn="ctr"/>
            <a:r>
              <a:rPr lang="en-US" sz="450" dirty="0"/>
              <a:t>CALCROP21</a:t>
            </a:r>
          </a:p>
        </p:txBody>
      </p:sp>
      <p:sp>
        <p:nvSpPr>
          <p:cNvPr id="3" name="Footer Placeholder 2"/>
          <p:cNvSpPr>
            <a:spLocks noGrp="1"/>
          </p:cNvSpPr>
          <p:nvPr>
            <p:ph type="ftr" sz="quarter" idx="11"/>
          </p:nvPr>
        </p:nvSpPr>
        <p:spPr/>
        <p:txBody>
          <a:bodyPr/>
          <a:lstStyle/>
          <a:p>
            <a:pPr>
              <a:defRPr/>
            </a:pPr>
            <a:r>
              <a:rPr lang="en-US">
                <a:solidFill>
                  <a:prstClr val="black">
                    <a:tint val="75000"/>
                  </a:prstClr>
                </a:solidFill>
              </a:rPr>
              <a:t>GLASSNET, Purdue University, 4/7/2022</a:t>
            </a:r>
          </a:p>
        </p:txBody>
      </p:sp>
      <p:pic>
        <p:nvPicPr>
          <p:cNvPr id="6" name="Picture 5" descr="Chart, histogram&#10;&#10;Description automatically generated">
            <a:extLst>
              <a:ext uri="{FF2B5EF4-FFF2-40B4-BE49-F238E27FC236}">
                <a16:creationId xmlns:a16="http://schemas.microsoft.com/office/drawing/2014/main" id="{580B25B0-3CF5-2D4E-8D93-5F3450D38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411" y="3630309"/>
            <a:ext cx="3125924" cy="1436235"/>
          </a:xfrm>
          <a:prstGeom prst="rect">
            <a:avLst/>
          </a:prstGeom>
        </p:spPr>
      </p:pic>
      <p:pic>
        <p:nvPicPr>
          <p:cNvPr id="8" name="Picture 7" descr="Chart, histogram&#10;&#10;Description automatically generated">
            <a:extLst>
              <a:ext uri="{FF2B5EF4-FFF2-40B4-BE49-F238E27FC236}">
                <a16:creationId xmlns:a16="http://schemas.microsoft.com/office/drawing/2014/main" id="{36DE8D55-865A-B143-ABDA-5A219D0D3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376" y="3667498"/>
            <a:ext cx="2952892" cy="1514101"/>
          </a:xfrm>
          <a:prstGeom prst="rect">
            <a:avLst/>
          </a:prstGeom>
        </p:spPr>
      </p:pic>
    </p:spTree>
    <p:extLst>
      <p:ext uri="{BB962C8B-B14F-4D97-AF65-F5344CB8AC3E}">
        <p14:creationId xmlns:p14="http://schemas.microsoft.com/office/powerpoint/2010/main" val="3753946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MN">
  <a:themeElements>
    <a:clrScheme name="UMN Color Scheme">
      <a:dk1>
        <a:srgbClr val="000000"/>
      </a:dk1>
      <a:lt1>
        <a:srgbClr val="FFFFFF"/>
      </a:lt1>
      <a:dk2>
        <a:srgbClr val="616365"/>
      </a:dk2>
      <a:lt2>
        <a:srgbClr val="F0E9D1"/>
      </a:lt2>
      <a:accent1>
        <a:srgbClr val="5B0013"/>
      </a:accent1>
      <a:accent2>
        <a:srgbClr val="FFB71E"/>
      </a:accent2>
      <a:accent3>
        <a:srgbClr val="003D4C"/>
      </a:accent3>
      <a:accent4>
        <a:srgbClr val="CA7700"/>
      </a:accent4>
      <a:accent5>
        <a:srgbClr val="616365"/>
      </a:accent5>
      <a:accent6>
        <a:srgbClr val="91785B"/>
      </a:accent6>
      <a:hlink>
        <a:srgbClr val="B8B68F"/>
      </a:hlink>
      <a:folHlink>
        <a:srgbClr val="726E2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11447</TotalTime>
  <Words>1271</Words>
  <Application>Microsoft Office PowerPoint</Application>
  <PresentationFormat>On-screen Show (4:3)</PresentationFormat>
  <Paragraphs>214</Paragraphs>
  <Slides>11</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vt:i4>
      </vt:variant>
    </vt:vector>
  </HeadingPairs>
  <TitlesOfParts>
    <vt:vector size="24" baseType="lpstr">
      <vt:lpstr>ＭＳ Ｐゴシック</vt:lpstr>
      <vt:lpstr>Arial</vt:lpstr>
      <vt:lpstr>Calibri</vt:lpstr>
      <vt:lpstr>Cambria</vt:lpstr>
      <vt:lpstr>Cambria Math</vt:lpstr>
      <vt:lpstr>nyt-cheltenham</vt:lpstr>
      <vt:lpstr>Tahoma</vt:lpstr>
      <vt:lpstr>Wingdings</vt:lpstr>
      <vt:lpstr>ヒラギノ角ゴ ProN W3</vt:lpstr>
      <vt:lpstr>Office Theme</vt:lpstr>
      <vt:lpstr>UMN</vt:lpstr>
      <vt:lpstr>1_Office Theme</vt:lpstr>
      <vt:lpstr>4_Office Theme</vt:lpstr>
      <vt:lpstr>Big Data and Artificial Intelligence as a Tool for Global Sustainability</vt:lpstr>
      <vt:lpstr> Environmental Grand Challenges of the 21st Century</vt:lpstr>
      <vt:lpstr>Golden Age of Data Science</vt:lpstr>
      <vt:lpstr>Golden Age of Data Science</vt:lpstr>
      <vt:lpstr>KGML Generated Maps of Plantation Dynamics</vt:lpstr>
      <vt:lpstr>ReaLSAT: Reservoir and Lake Surface Area Time-series Database  http://umnlcc.cs.umn.edu/realsat/</vt:lpstr>
      <vt:lpstr>ReaLSAT: Resrvoir and Lake Surface Area Timeseries Database  http://umnlcc.cs.umn.edu/realsat/</vt:lpstr>
      <vt:lpstr>PowerPoint Presentation</vt:lpstr>
      <vt:lpstr>PowerPoint Presentation</vt:lpstr>
      <vt:lpstr>Concluding Remarks</vt:lpstr>
      <vt:lpstr>Team Members        Acknowledgements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Global Change from Data</dc:title>
  <dc:creator>Karsten Steinhaeuser</dc:creator>
  <cp:lastModifiedBy>Vipin Kumar</cp:lastModifiedBy>
  <cp:revision>756</cp:revision>
  <cp:lastPrinted>2016-05-18T02:54:30Z</cp:lastPrinted>
  <dcterms:created xsi:type="dcterms:W3CDTF">2012-05-04T17:06:46Z</dcterms:created>
  <dcterms:modified xsi:type="dcterms:W3CDTF">2022-04-06T02:22:48Z</dcterms:modified>
</cp:coreProperties>
</file>